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23"/>
  </p:notesMasterIdLst>
  <p:sldIdLst>
    <p:sldId id="256" r:id="rId2"/>
    <p:sldId id="257" r:id="rId3"/>
    <p:sldId id="258" r:id="rId4"/>
    <p:sldId id="259" r:id="rId5"/>
    <p:sldId id="260" r:id="rId6"/>
    <p:sldId id="274" r:id="rId7"/>
    <p:sldId id="275" r:id="rId8"/>
    <p:sldId id="276" r:id="rId9"/>
    <p:sldId id="273" r:id="rId10"/>
    <p:sldId id="263" r:id="rId11"/>
    <p:sldId id="264" r:id="rId12"/>
    <p:sldId id="261" r:id="rId13"/>
    <p:sldId id="265" r:id="rId14"/>
    <p:sldId id="266" r:id="rId15"/>
    <p:sldId id="267" r:id="rId16"/>
    <p:sldId id="268" r:id="rId17"/>
    <p:sldId id="269" r:id="rId18"/>
    <p:sldId id="272" r:id="rId19"/>
    <p:sldId id="270" r:id="rId20"/>
    <p:sldId id="271" r:id="rId21"/>
    <p:sldId id="262"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82" d="100"/>
          <a:sy n="82" d="100"/>
        </p:scale>
        <p:origin x="13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E06E5C-BD23-485D-B96E-7FF154BB2405}" type="doc">
      <dgm:prSet loTypeId="urn:microsoft.com/office/officeart/2005/8/layout/radial6" loCatId="relationship" qsTypeId="urn:microsoft.com/office/officeart/2005/8/quickstyle/3d3" qsCatId="3D" csTypeId="urn:microsoft.com/office/officeart/2005/8/colors/colorful1#8" csCatId="colorful" phldr="1"/>
      <dgm:spPr/>
      <dgm:t>
        <a:bodyPr/>
        <a:lstStyle/>
        <a:p>
          <a:endParaRPr lang="en-US"/>
        </a:p>
      </dgm:t>
    </dgm:pt>
    <dgm:pt modelId="{45BD91C0-C40A-4127-8FD0-E4DA7790EC34}">
      <dgm:prSet phldrT="[Text]" custT="1"/>
      <dgm:spPr/>
      <dgm:t>
        <a:bodyPr/>
        <a:lstStyle/>
        <a:p>
          <a:r>
            <a:rPr lang="en-US" sz="3200" dirty="0" smtClean="0"/>
            <a:t>Integrated Independent Housing</a:t>
          </a:r>
          <a:endParaRPr lang="en-US" sz="3200" dirty="0"/>
        </a:p>
      </dgm:t>
    </dgm:pt>
    <dgm:pt modelId="{CDD1BB4D-26EF-484B-85F6-D8B7509EFD5D}" type="parTrans" cxnId="{DD08957E-3379-4AA9-AF0A-4A665AF669A3}">
      <dgm:prSet/>
      <dgm:spPr/>
      <dgm:t>
        <a:bodyPr/>
        <a:lstStyle/>
        <a:p>
          <a:endParaRPr lang="en-US"/>
        </a:p>
      </dgm:t>
    </dgm:pt>
    <dgm:pt modelId="{3F8E5117-64FE-4BD3-B67C-DB6DAAF2F361}" type="sibTrans" cxnId="{DD08957E-3379-4AA9-AF0A-4A665AF669A3}">
      <dgm:prSet/>
      <dgm:spPr/>
      <dgm:t>
        <a:bodyPr/>
        <a:lstStyle/>
        <a:p>
          <a:endParaRPr lang="en-US"/>
        </a:p>
      </dgm:t>
    </dgm:pt>
    <dgm:pt modelId="{71A404EB-B750-4D06-AB3F-10FF68BF7540}">
      <dgm:prSet phldrT="[Text]" custT="1"/>
      <dgm:spPr/>
      <dgm:t>
        <a:bodyPr/>
        <a:lstStyle/>
        <a:p>
          <a:r>
            <a:rPr lang="en-US" sz="2400" spc="-150" dirty="0" smtClean="0"/>
            <a:t>Community</a:t>
          </a:r>
          <a:r>
            <a:rPr lang="en-US" sz="2400" dirty="0" smtClean="0"/>
            <a:t> inclusion</a:t>
          </a:r>
          <a:endParaRPr lang="en-US" sz="2400" dirty="0"/>
        </a:p>
      </dgm:t>
    </dgm:pt>
    <dgm:pt modelId="{B6AE632D-EDEB-4F9C-A2B8-3E80D740E67E}" type="parTrans" cxnId="{3F9C896C-EE92-452A-84EE-6386BC09FC3D}">
      <dgm:prSet/>
      <dgm:spPr/>
      <dgm:t>
        <a:bodyPr/>
        <a:lstStyle/>
        <a:p>
          <a:endParaRPr lang="en-US"/>
        </a:p>
      </dgm:t>
    </dgm:pt>
    <dgm:pt modelId="{89ABF0C4-6686-4C93-94B4-F592CA7D3C73}" type="sibTrans" cxnId="{3F9C896C-EE92-452A-84EE-6386BC09FC3D}">
      <dgm:prSet/>
      <dgm:spPr/>
      <dgm:t>
        <a:bodyPr/>
        <a:lstStyle/>
        <a:p>
          <a:endParaRPr lang="en-US"/>
        </a:p>
      </dgm:t>
    </dgm:pt>
    <dgm:pt modelId="{E91D876C-6306-46A1-A14D-C2E2ED59486B}">
      <dgm:prSet phldrT="[Text]" custT="1"/>
      <dgm:spPr/>
      <dgm:t>
        <a:bodyPr/>
        <a:lstStyle/>
        <a:p>
          <a:r>
            <a:rPr lang="en-US" sz="2400" dirty="0" smtClean="0"/>
            <a:t>Choice in where to live</a:t>
          </a:r>
          <a:endParaRPr lang="en-US" sz="2400" dirty="0"/>
        </a:p>
      </dgm:t>
    </dgm:pt>
    <dgm:pt modelId="{89DC5F4F-BFAF-4C37-8910-BA8E92F2B7FC}" type="parTrans" cxnId="{882DE1A7-6688-446D-8A0A-F74B0D5AEA54}">
      <dgm:prSet/>
      <dgm:spPr/>
      <dgm:t>
        <a:bodyPr/>
        <a:lstStyle/>
        <a:p>
          <a:endParaRPr lang="en-US"/>
        </a:p>
      </dgm:t>
    </dgm:pt>
    <dgm:pt modelId="{C59F9C0A-469C-469B-BF85-C1CA5A902E22}" type="sibTrans" cxnId="{882DE1A7-6688-446D-8A0A-F74B0D5AEA54}">
      <dgm:prSet/>
      <dgm:spPr/>
      <dgm:t>
        <a:bodyPr/>
        <a:lstStyle/>
        <a:p>
          <a:endParaRPr lang="en-US"/>
        </a:p>
      </dgm:t>
    </dgm:pt>
    <dgm:pt modelId="{7F19340A-7CF5-4783-926C-9AFE790942D2}">
      <dgm:prSet phldrT="[Text]" custT="1"/>
      <dgm:spPr/>
      <dgm:t>
        <a:bodyPr/>
        <a:lstStyle/>
        <a:p>
          <a:r>
            <a:rPr lang="en-US" sz="2400" dirty="0" smtClean="0"/>
            <a:t>Choice in who to live with</a:t>
          </a:r>
          <a:endParaRPr lang="en-US" sz="2400" dirty="0"/>
        </a:p>
      </dgm:t>
    </dgm:pt>
    <dgm:pt modelId="{780275E4-B359-40F4-B24D-48F612C26C5A}" type="parTrans" cxnId="{85F40119-6548-48B2-B6C9-FD975DABCB50}">
      <dgm:prSet/>
      <dgm:spPr/>
      <dgm:t>
        <a:bodyPr/>
        <a:lstStyle/>
        <a:p>
          <a:endParaRPr lang="en-US"/>
        </a:p>
      </dgm:t>
    </dgm:pt>
    <dgm:pt modelId="{C995D4F5-6152-47C9-8256-6A493B291AC0}" type="sibTrans" cxnId="{85F40119-6548-48B2-B6C9-FD975DABCB50}">
      <dgm:prSet/>
      <dgm:spPr/>
      <dgm:t>
        <a:bodyPr/>
        <a:lstStyle/>
        <a:p>
          <a:endParaRPr lang="en-US"/>
        </a:p>
      </dgm:t>
    </dgm:pt>
    <dgm:pt modelId="{88733CA5-180B-458A-8B70-E22224B483ED}">
      <dgm:prSet phldrT="[Text]" custT="1"/>
      <dgm:spPr/>
      <dgm:t>
        <a:bodyPr/>
        <a:lstStyle/>
        <a:p>
          <a:r>
            <a:rPr lang="en-US" sz="2400" dirty="0" smtClean="0"/>
            <a:t>Choice in service providers</a:t>
          </a:r>
          <a:endParaRPr lang="en-US" sz="2400" dirty="0"/>
        </a:p>
      </dgm:t>
    </dgm:pt>
    <dgm:pt modelId="{3452AAC9-5272-47A9-A06C-C6A740AD0538}" type="parTrans" cxnId="{683DA3F3-347D-418C-B87C-B47B67CC13BD}">
      <dgm:prSet/>
      <dgm:spPr/>
      <dgm:t>
        <a:bodyPr/>
        <a:lstStyle/>
        <a:p>
          <a:endParaRPr lang="en-US"/>
        </a:p>
      </dgm:t>
    </dgm:pt>
    <dgm:pt modelId="{237FB9A0-3701-40C4-A6D5-3C1E0C0C0260}" type="sibTrans" cxnId="{683DA3F3-347D-418C-B87C-B47B67CC13BD}">
      <dgm:prSet/>
      <dgm:spPr/>
      <dgm:t>
        <a:bodyPr/>
        <a:lstStyle/>
        <a:p>
          <a:endParaRPr lang="en-US"/>
        </a:p>
      </dgm:t>
    </dgm:pt>
    <dgm:pt modelId="{EBE7AED0-9319-4DC1-A9C0-74950FF73FFA}" type="pres">
      <dgm:prSet presAssocID="{FEE06E5C-BD23-485D-B96E-7FF154BB2405}" presName="Name0" presStyleCnt="0">
        <dgm:presLayoutVars>
          <dgm:chMax val="1"/>
          <dgm:dir/>
          <dgm:animLvl val="ctr"/>
          <dgm:resizeHandles val="exact"/>
        </dgm:presLayoutVars>
      </dgm:prSet>
      <dgm:spPr/>
      <dgm:t>
        <a:bodyPr/>
        <a:lstStyle/>
        <a:p>
          <a:endParaRPr lang="en-US"/>
        </a:p>
      </dgm:t>
    </dgm:pt>
    <dgm:pt modelId="{07280914-476C-402C-913A-510051275C14}" type="pres">
      <dgm:prSet presAssocID="{45BD91C0-C40A-4127-8FD0-E4DA7790EC34}" presName="centerShape" presStyleLbl="node0" presStyleIdx="0" presStyleCnt="1" custScaleX="168360" custScaleY="163343" custLinFactNeighborX="332" custLinFactNeighborY="-8185"/>
      <dgm:spPr/>
      <dgm:t>
        <a:bodyPr/>
        <a:lstStyle/>
        <a:p>
          <a:endParaRPr lang="en-US"/>
        </a:p>
      </dgm:t>
    </dgm:pt>
    <dgm:pt modelId="{3392E444-75AB-4F79-A840-38063D22D603}" type="pres">
      <dgm:prSet presAssocID="{71A404EB-B750-4D06-AB3F-10FF68BF7540}" presName="node" presStyleLbl="node1" presStyleIdx="0" presStyleCnt="4" custScaleX="157192" custScaleY="136811" custRadScaleRad="141210" custRadScaleInc="-166736">
        <dgm:presLayoutVars>
          <dgm:bulletEnabled val="1"/>
        </dgm:presLayoutVars>
      </dgm:prSet>
      <dgm:spPr/>
      <dgm:t>
        <a:bodyPr/>
        <a:lstStyle/>
        <a:p>
          <a:endParaRPr lang="en-US"/>
        </a:p>
      </dgm:t>
    </dgm:pt>
    <dgm:pt modelId="{9475A5C4-DC0A-4A65-BE33-61B4D10FC052}" type="pres">
      <dgm:prSet presAssocID="{71A404EB-B750-4D06-AB3F-10FF68BF7540}" presName="dummy" presStyleCnt="0"/>
      <dgm:spPr/>
    </dgm:pt>
    <dgm:pt modelId="{4C208743-1E2F-4072-891B-AC8B52E044E6}" type="pres">
      <dgm:prSet presAssocID="{89ABF0C4-6686-4C93-94B4-F592CA7D3C73}" presName="sibTrans" presStyleLbl="sibTrans2D1" presStyleIdx="0" presStyleCnt="4" custScaleX="95405" custScaleY="73403" custLinFactNeighborX="-2063" custLinFactNeighborY="15806"/>
      <dgm:spPr/>
      <dgm:t>
        <a:bodyPr/>
        <a:lstStyle/>
        <a:p>
          <a:endParaRPr lang="en-US"/>
        </a:p>
      </dgm:t>
    </dgm:pt>
    <dgm:pt modelId="{A2FCA0E4-7760-4608-8BDD-4D28B33B11F7}" type="pres">
      <dgm:prSet presAssocID="{E91D876C-6306-46A1-A14D-C2E2ED59486B}" presName="node" presStyleLbl="node1" presStyleIdx="1" presStyleCnt="4" custScaleX="137541" custScaleY="135772" custRadScaleRad="143028" custRadScaleInc="-121550">
        <dgm:presLayoutVars>
          <dgm:bulletEnabled val="1"/>
        </dgm:presLayoutVars>
      </dgm:prSet>
      <dgm:spPr/>
      <dgm:t>
        <a:bodyPr/>
        <a:lstStyle/>
        <a:p>
          <a:endParaRPr lang="en-US"/>
        </a:p>
      </dgm:t>
    </dgm:pt>
    <dgm:pt modelId="{837FA5B2-9C87-490E-A75D-01C4DB592954}" type="pres">
      <dgm:prSet presAssocID="{E91D876C-6306-46A1-A14D-C2E2ED59486B}" presName="dummy" presStyleCnt="0"/>
      <dgm:spPr/>
    </dgm:pt>
    <dgm:pt modelId="{431206DB-B362-4370-A93C-5CF4E250039A}" type="pres">
      <dgm:prSet presAssocID="{C59F9C0A-469C-469B-BF85-C1CA5A902E22}" presName="sibTrans" presStyleLbl="sibTrans2D1" presStyleIdx="1" presStyleCnt="4" custScaleX="100696" custScaleY="112893" custLinFactNeighborX="-9687" custLinFactNeighborY="-1090"/>
      <dgm:spPr/>
      <dgm:t>
        <a:bodyPr/>
        <a:lstStyle/>
        <a:p>
          <a:endParaRPr lang="en-US"/>
        </a:p>
      </dgm:t>
    </dgm:pt>
    <dgm:pt modelId="{8A24A74E-1E99-438D-8C63-1DC05FDAE1C2}" type="pres">
      <dgm:prSet presAssocID="{7F19340A-7CF5-4783-926C-9AFE790942D2}" presName="node" presStyleLbl="node1" presStyleIdx="2" presStyleCnt="4" custScaleX="138047" custScaleY="142210" custRadScaleRad="122515" custRadScaleInc="-201662">
        <dgm:presLayoutVars>
          <dgm:bulletEnabled val="1"/>
        </dgm:presLayoutVars>
      </dgm:prSet>
      <dgm:spPr/>
      <dgm:t>
        <a:bodyPr/>
        <a:lstStyle/>
        <a:p>
          <a:endParaRPr lang="en-US"/>
        </a:p>
      </dgm:t>
    </dgm:pt>
    <dgm:pt modelId="{59BF5E91-D9CD-4569-A678-F332DDE9DAFB}" type="pres">
      <dgm:prSet presAssocID="{7F19340A-7CF5-4783-926C-9AFE790942D2}" presName="dummy" presStyleCnt="0"/>
      <dgm:spPr/>
    </dgm:pt>
    <dgm:pt modelId="{C1DD7261-FA1D-4EAA-A7B3-29D9A14A63F8}" type="pres">
      <dgm:prSet presAssocID="{C995D4F5-6152-47C9-8256-6A493B291AC0}" presName="sibTrans" presStyleLbl="sibTrans2D1" presStyleIdx="2" presStyleCnt="4" custScaleX="92352" custScaleY="61551" custLinFactNeighborX="-602" custLinFactNeighborY="-13273"/>
      <dgm:spPr/>
      <dgm:t>
        <a:bodyPr/>
        <a:lstStyle/>
        <a:p>
          <a:endParaRPr lang="en-US"/>
        </a:p>
      </dgm:t>
    </dgm:pt>
    <dgm:pt modelId="{43301AEE-3D3A-4746-82CD-04629295B24E}" type="pres">
      <dgm:prSet presAssocID="{88733CA5-180B-458A-8B70-E22224B483ED}" presName="node" presStyleLbl="node1" presStyleIdx="3" presStyleCnt="4" custScaleX="140367" custScaleY="133679" custRadScaleRad="121574" custRadScaleInc="-102330">
        <dgm:presLayoutVars>
          <dgm:bulletEnabled val="1"/>
        </dgm:presLayoutVars>
      </dgm:prSet>
      <dgm:spPr/>
      <dgm:t>
        <a:bodyPr/>
        <a:lstStyle/>
        <a:p>
          <a:endParaRPr lang="en-US"/>
        </a:p>
      </dgm:t>
    </dgm:pt>
    <dgm:pt modelId="{48744BE7-DDBA-499D-889E-47301CEDE2B0}" type="pres">
      <dgm:prSet presAssocID="{88733CA5-180B-458A-8B70-E22224B483ED}" presName="dummy" presStyleCnt="0"/>
      <dgm:spPr/>
    </dgm:pt>
    <dgm:pt modelId="{58E6DB13-4B5A-4680-A006-EA501D84D2AB}" type="pres">
      <dgm:prSet presAssocID="{237FB9A0-3701-40C4-A6D5-3C1E0C0C0260}" presName="sibTrans" presStyleLbl="sibTrans2D1" presStyleIdx="3" presStyleCnt="4" custScaleX="80720" custLinFactNeighborX="473" custLinFactNeighborY="-220"/>
      <dgm:spPr/>
      <dgm:t>
        <a:bodyPr/>
        <a:lstStyle/>
        <a:p>
          <a:endParaRPr lang="en-US"/>
        </a:p>
      </dgm:t>
    </dgm:pt>
  </dgm:ptLst>
  <dgm:cxnLst>
    <dgm:cxn modelId="{882DE1A7-6688-446D-8A0A-F74B0D5AEA54}" srcId="{45BD91C0-C40A-4127-8FD0-E4DA7790EC34}" destId="{E91D876C-6306-46A1-A14D-C2E2ED59486B}" srcOrd="1" destOrd="0" parTransId="{89DC5F4F-BFAF-4C37-8910-BA8E92F2B7FC}" sibTransId="{C59F9C0A-469C-469B-BF85-C1CA5A902E22}"/>
    <dgm:cxn modelId="{F87C64FC-4A7B-49D3-80C6-800695F5110B}" type="presOf" srcId="{89ABF0C4-6686-4C93-94B4-F592CA7D3C73}" destId="{4C208743-1E2F-4072-891B-AC8B52E044E6}" srcOrd="0" destOrd="0" presId="urn:microsoft.com/office/officeart/2005/8/layout/radial6"/>
    <dgm:cxn modelId="{E36C3CF3-29BA-4404-9888-5C7AB546670F}" type="presOf" srcId="{C995D4F5-6152-47C9-8256-6A493B291AC0}" destId="{C1DD7261-FA1D-4EAA-A7B3-29D9A14A63F8}" srcOrd="0" destOrd="0" presId="urn:microsoft.com/office/officeart/2005/8/layout/radial6"/>
    <dgm:cxn modelId="{022AA626-73C5-48E1-BAC1-6D498DC9ABE2}" type="presOf" srcId="{45BD91C0-C40A-4127-8FD0-E4DA7790EC34}" destId="{07280914-476C-402C-913A-510051275C14}" srcOrd="0" destOrd="0" presId="urn:microsoft.com/office/officeart/2005/8/layout/radial6"/>
    <dgm:cxn modelId="{FDC5C132-C242-4386-B3F4-4DD5A709FCE3}" type="presOf" srcId="{71A404EB-B750-4D06-AB3F-10FF68BF7540}" destId="{3392E444-75AB-4F79-A840-38063D22D603}" srcOrd="0" destOrd="0" presId="urn:microsoft.com/office/officeart/2005/8/layout/radial6"/>
    <dgm:cxn modelId="{58799291-312B-4BDC-9682-C7EF456D593D}" type="presOf" srcId="{7F19340A-7CF5-4783-926C-9AFE790942D2}" destId="{8A24A74E-1E99-438D-8C63-1DC05FDAE1C2}" srcOrd="0" destOrd="0" presId="urn:microsoft.com/office/officeart/2005/8/layout/radial6"/>
    <dgm:cxn modelId="{5366A6EB-8752-4A74-B12A-91837A87354D}" type="presOf" srcId="{FEE06E5C-BD23-485D-B96E-7FF154BB2405}" destId="{EBE7AED0-9319-4DC1-A9C0-74950FF73FFA}" srcOrd="0" destOrd="0" presId="urn:microsoft.com/office/officeart/2005/8/layout/radial6"/>
    <dgm:cxn modelId="{DD08957E-3379-4AA9-AF0A-4A665AF669A3}" srcId="{FEE06E5C-BD23-485D-B96E-7FF154BB2405}" destId="{45BD91C0-C40A-4127-8FD0-E4DA7790EC34}" srcOrd="0" destOrd="0" parTransId="{CDD1BB4D-26EF-484B-85F6-D8B7509EFD5D}" sibTransId="{3F8E5117-64FE-4BD3-B67C-DB6DAAF2F361}"/>
    <dgm:cxn modelId="{1D033280-5422-4605-9360-9261D47D7044}" type="presOf" srcId="{237FB9A0-3701-40C4-A6D5-3C1E0C0C0260}" destId="{58E6DB13-4B5A-4680-A006-EA501D84D2AB}" srcOrd="0" destOrd="0" presId="urn:microsoft.com/office/officeart/2005/8/layout/radial6"/>
    <dgm:cxn modelId="{3F9C896C-EE92-452A-84EE-6386BC09FC3D}" srcId="{45BD91C0-C40A-4127-8FD0-E4DA7790EC34}" destId="{71A404EB-B750-4D06-AB3F-10FF68BF7540}" srcOrd="0" destOrd="0" parTransId="{B6AE632D-EDEB-4F9C-A2B8-3E80D740E67E}" sibTransId="{89ABF0C4-6686-4C93-94B4-F592CA7D3C73}"/>
    <dgm:cxn modelId="{683DA3F3-347D-418C-B87C-B47B67CC13BD}" srcId="{45BD91C0-C40A-4127-8FD0-E4DA7790EC34}" destId="{88733CA5-180B-458A-8B70-E22224B483ED}" srcOrd="3" destOrd="0" parTransId="{3452AAC9-5272-47A9-A06C-C6A740AD0538}" sibTransId="{237FB9A0-3701-40C4-A6D5-3C1E0C0C0260}"/>
    <dgm:cxn modelId="{11B6E6EA-C7AB-43B2-8595-3AAACDFD69BA}" type="presOf" srcId="{E91D876C-6306-46A1-A14D-C2E2ED59486B}" destId="{A2FCA0E4-7760-4608-8BDD-4D28B33B11F7}" srcOrd="0" destOrd="0" presId="urn:microsoft.com/office/officeart/2005/8/layout/radial6"/>
    <dgm:cxn modelId="{3D49A7C0-5F32-4973-A33D-1BA37E4715FD}" type="presOf" srcId="{C59F9C0A-469C-469B-BF85-C1CA5A902E22}" destId="{431206DB-B362-4370-A93C-5CF4E250039A}" srcOrd="0" destOrd="0" presId="urn:microsoft.com/office/officeart/2005/8/layout/radial6"/>
    <dgm:cxn modelId="{85F40119-6548-48B2-B6C9-FD975DABCB50}" srcId="{45BD91C0-C40A-4127-8FD0-E4DA7790EC34}" destId="{7F19340A-7CF5-4783-926C-9AFE790942D2}" srcOrd="2" destOrd="0" parTransId="{780275E4-B359-40F4-B24D-48F612C26C5A}" sibTransId="{C995D4F5-6152-47C9-8256-6A493B291AC0}"/>
    <dgm:cxn modelId="{0A561025-50DF-4B91-A253-549A0552EAD7}" type="presOf" srcId="{88733CA5-180B-458A-8B70-E22224B483ED}" destId="{43301AEE-3D3A-4746-82CD-04629295B24E}" srcOrd="0" destOrd="0" presId="urn:microsoft.com/office/officeart/2005/8/layout/radial6"/>
    <dgm:cxn modelId="{8F278FF2-7422-432E-B264-7206B72D09C6}" type="presParOf" srcId="{EBE7AED0-9319-4DC1-A9C0-74950FF73FFA}" destId="{07280914-476C-402C-913A-510051275C14}" srcOrd="0" destOrd="0" presId="urn:microsoft.com/office/officeart/2005/8/layout/radial6"/>
    <dgm:cxn modelId="{E9931DB5-3B0E-4A31-BDA8-C3AEEDB31A00}" type="presParOf" srcId="{EBE7AED0-9319-4DC1-A9C0-74950FF73FFA}" destId="{3392E444-75AB-4F79-A840-38063D22D603}" srcOrd="1" destOrd="0" presId="urn:microsoft.com/office/officeart/2005/8/layout/radial6"/>
    <dgm:cxn modelId="{7F4F13EE-82C2-4C10-AACE-22B5D0FBC72B}" type="presParOf" srcId="{EBE7AED0-9319-4DC1-A9C0-74950FF73FFA}" destId="{9475A5C4-DC0A-4A65-BE33-61B4D10FC052}" srcOrd="2" destOrd="0" presId="urn:microsoft.com/office/officeart/2005/8/layout/radial6"/>
    <dgm:cxn modelId="{FA553710-93C3-4DB2-B5F6-1FF5159B0D2F}" type="presParOf" srcId="{EBE7AED0-9319-4DC1-A9C0-74950FF73FFA}" destId="{4C208743-1E2F-4072-891B-AC8B52E044E6}" srcOrd="3" destOrd="0" presId="urn:microsoft.com/office/officeart/2005/8/layout/radial6"/>
    <dgm:cxn modelId="{B35C8E19-B08C-41B0-8B0E-0C2264EC8E96}" type="presParOf" srcId="{EBE7AED0-9319-4DC1-A9C0-74950FF73FFA}" destId="{A2FCA0E4-7760-4608-8BDD-4D28B33B11F7}" srcOrd="4" destOrd="0" presId="urn:microsoft.com/office/officeart/2005/8/layout/radial6"/>
    <dgm:cxn modelId="{49B2C12D-E57D-49E9-BA2F-38DF32755603}" type="presParOf" srcId="{EBE7AED0-9319-4DC1-A9C0-74950FF73FFA}" destId="{837FA5B2-9C87-490E-A75D-01C4DB592954}" srcOrd="5" destOrd="0" presId="urn:microsoft.com/office/officeart/2005/8/layout/radial6"/>
    <dgm:cxn modelId="{ACC240A8-471E-4C55-89DF-19C85C45C6F4}" type="presParOf" srcId="{EBE7AED0-9319-4DC1-A9C0-74950FF73FFA}" destId="{431206DB-B362-4370-A93C-5CF4E250039A}" srcOrd="6" destOrd="0" presId="urn:microsoft.com/office/officeart/2005/8/layout/radial6"/>
    <dgm:cxn modelId="{762B074E-33FB-42C2-9F5B-757A7DA31463}" type="presParOf" srcId="{EBE7AED0-9319-4DC1-A9C0-74950FF73FFA}" destId="{8A24A74E-1E99-438D-8C63-1DC05FDAE1C2}" srcOrd="7" destOrd="0" presId="urn:microsoft.com/office/officeart/2005/8/layout/radial6"/>
    <dgm:cxn modelId="{E5B1A841-D334-483D-9A98-0372BE87DA24}" type="presParOf" srcId="{EBE7AED0-9319-4DC1-A9C0-74950FF73FFA}" destId="{59BF5E91-D9CD-4569-A678-F332DDE9DAFB}" srcOrd="8" destOrd="0" presId="urn:microsoft.com/office/officeart/2005/8/layout/radial6"/>
    <dgm:cxn modelId="{585BA657-A752-4957-8517-93362A8CDE09}" type="presParOf" srcId="{EBE7AED0-9319-4DC1-A9C0-74950FF73FFA}" destId="{C1DD7261-FA1D-4EAA-A7B3-29D9A14A63F8}" srcOrd="9" destOrd="0" presId="urn:microsoft.com/office/officeart/2005/8/layout/radial6"/>
    <dgm:cxn modelId="{384E4DA8-1E53-45E0-9A33-452530BF7B99}" type="presParOf" srcId="{EBE7AED0-9319-4DC1-A9C0-74950FF73FFA}" destId="{43301AEE-3D3A-4746-82CD-04629295B24E}" srcOrd="10" destOrd="0" presId="urn:microsoft.com/office/officeart/2005/8/layout/radial6"/>
    <dgm:cxn modelId="{60CF18C0-BB80-4F65-A1E7-1E4601EAA66F}" type="presParOf" srcId="{EBE7AED0-9319-4DC1-A9C0-74950FF73FFA}" destId="{48744BE7-DDBA-499D-889E-47301CEDE2B0}" srcOrd="11" destOrd="0" presId="urn:microsoft.com/office/officeart/2005/8/layout/radial6"/>
    <dgm:cxn modelId="{C71D1300-C265-4D87-954B-F75031BA4FF5}" type="presParOf" srcId="{EBE7AED0-9319-4DC1-A9C0-74950FF73FFA}" destId="{58E6DB13-4B5A-4680-A006-EA501D84D2AB}"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60A99C-2A11-4800-8500-F9C2C625BD8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A6E3F5E-8F56-4530-89C0-EDC29647DADA}">
      <dgm:prSet/>
      <dgm:spPr/>
      <dgm:t>
        <a:bodyPr/>
        <a:lstStyle/>
        <a:p>
          <a:pPr rtl="0"/>
          <a:r>
            <a:rPr lang="en-US" dirty="0" smtClean="0"/>
            <a:t>Tenant’s income		= $733 per month</a:t>
          </a:r>
          <a:endParaRPr lang="en-US" dirty="0"/>
        </a:p>
      </dgm:t>
    </dgm:pt>
    <dgm:pt modelId="{F18D353A-2032-4C5A-AB2E-C105D9EF72A7}" type="parTrans" cxnId="{CFDAF5A0-1BDD-45A2-A17C-98921AF16E92}">
      <dgm:prSet/>
      <dgm:spPr/>
      <dgm:t>
        <a:bodyPr/>
        <a:lstStyle/>
        <a:p>
          <a:endParaRPr lang="en-US"/>
        </a:p>
      </dgm:t>
    </dgm:pt>
    <dgm:pt modelId="{B7D114A2-4F95-4C62-A372-E37570F765C3}" type="sibTrans" cxnId="{CFDAF5A0-1BDD-45A2-A17C-98921AF16E92}">
      <dgm:prSet/>
      <dgm:spPr/>
      <dgm:t>
        <a:bodyPr/>
        <a:lstStyle/>
        <a:p>
          <a:endParaRPr lang="en-US"/>
        </a:p>
      </dgm:t>
    </dgm:pt>
    <dgm:pt modelId="{620DFC18-9549-4820-BD5B-3E35C66F2EB7}">
      <dgm:prSet/>
      <dgm:spPr/>
      <dgm:t>
        <a:bodyPr/>
        <a:lstStyle/>
        <a:p>
          <a:pPr rtl="0"/>
          <a:r>
            <a:rPr lang="en-US" dirty="0" smtClean="0"/>
            <a:t>30% of income		= $220 per month </a:t>
          </a:r>
          <a:endParaRPr lang="en-US" dirty="0"/>
        </a:p>
      </dgm:t>
    </dgm:pt>
    <dgm:pt modelId="{A4069C93-63A2-491D-8EFC-796A71663D9D}" type="parTrans" cxnId="{3A713580-12E5-4D0C-952E-A3F473371432}">
      <dgm:prSet/>
      <dgm:spPr/>
      <dgm:t>
        <a:bodyPr/>
        <a:lstStyle/>
        <a:p>
          <a:endParaRPr lang="en-US"/>
        </a:p>
      </dgm:t>
    </dgm:pt>
    <dgm:pt modelId="{2D37FECB-12E1-4073-B931-C75B7445EADD}" type="sibTrans" cxnId="{3A713580-12E5-4D0C-952E-A3F473371432}">
      <dgm:prSet/>
      <dgm:spPr/>
      <dgm:t>
        <a:bodyPr/>
        <a:lstStyle/>
        <a:p>
          <a:endParaRPr lang="en-US"/>
        </a:p>
      </dgm:t>
    </dgm:pt>
    <dgm:pt modelId="{001010B4-A0B2-4DDB-A6B3-09D3C42AFD14}">
      <dgm:prSet/>
      <dgm:spPr/>
      <dgm:t>
        <a:bodyPr/>
        <a:lstStyle/>
        <a:p>
          <a:pPr rtl="0"/>
          <a:r>
            <a:rPr lang="en-US" dirty="0" smtClean="0"/>
            <a:t>Utility allowance		= $  80 per month</a:t>
          </a:r>
          <a:endParaRPr lang="en-US" dirty="0"/>
        </a:p>
      </dgm:t>
    </dgm:pt>
    <dgm:pt modelId="{C3C90D4D-E2C4-40DC-A73A-2997F07A29EC}" type="parTrans" cxnId="{8FC934F6-E63A-4098-A3E0-A36EF64F01F2}">
      <dgm:prSet/>
      <dgm:spPr/>
      <dgm:t>
        <a:bodyPr/>
        <a:lstStyle/>
        <a:p>
          <a:endParaRPr lang="en-US"/>
        </a:p>
      </dgm:t>
    </dgm:pt>
    <dgm:pt modelId="{86716463-DAC9-4074-8A58-61582F0C8864}" type="sibTrans" cxnId="{8FC934F6-E63A-4098-A3E0-A36EF64F01F2}">
      <dgm:prSet/>
      <dgm:spPr/>
      <dgm:t>
        <a:bodyPr/>
        <a:lstStyle/>
        <a:p>
          <a:endParaRPr lang="en-US"/>
        </a:p>
      </dgm:t>
    </dgm:pt>
    <dgm:pt modelId="{2E0BD271-B04E-4D7D-BA57-91FF4F8043EA}">
      <dgm:prSet/>
      <dgm:spPr/>
      <dgm:t>
        <a:bodyPr/>
        <a:lstStyle/>
        <a:p>
          <a:pPr rtl="0"/>
          <a:endParaRPr lang="en-US" dirty="0"/>
        </a:p>
      </dgm:t>
    </dgm:pt>
    <dgm:pt modelId="{5BD2ECA5-5B70-4CE7-929B-A20BDA95BD50}" type="parTrans" cxnId="{57BD56C9-1222-4263-AE3F-2F8F08207ECF}">
      <dgm:prSet/>
      <dgm:spPr/>
      <dgm:t>
        <a:bodyPr/>
        <a:lstStyle/>
        <a:p>
          <a:endParaRPr lang="en-US"/>
        </a:p>
      </dgm:t>
    </dgm:pt>
    <dgm:pt modelId="{FC360DB6-C71B-4FC3-8747-DFF356A1DEF5}" type="sibTrans" cxnId="{57BD56C9-1222-4263-AE3F-2F8F08207ECF}">
      <dgm:prSet/>
      <dgm:spPr/>
      <dgm:t>
        <a:bodyPr/>
        <a:lstStyle/>
        <a:p>
          <a:endParaRPr lang="en-US"/>
        </a:p>
      </dgm:t>
    </dgm:pt>
    <dgm:pt modelId="{6624BFA4-C8D9-4BBD-9BCD-4CE652188BC4}">
      <dgm:prSet/>
      <dgm:spPr/>
      <dgm:t>
        <a:bodyPr/>
        <a:lstStyle/>
        <a:p>
          <a:pPr rtl="0"/>
          <a:r>
            <a:rPr lang="en-US" dirty="0" smtClean="0"/>
            <a:t>Apartment rent 		=  $900 per month</a:t>
          </a:r>
          <a:endParaRPr lang="en-US" dirty="0"/>
        </a:p>
      </dgm:t>
    </dgm:pt>
    <dgm:pt modelId="{495F70BC-48ED-4D20-98F2-22111FCF9E03}" type="parTrans" cxnId="{47FEE8EA-EBFA-45F8-AE78-FFF0219580CA}">
      <dgm:prSet/>
      <dgm:spPr/>
      <dgm:t>
        <a:bodyPr/>
        <a:lstStyle/>
        <a:p>
          <a:endParaRPr lang="en-US"/>
        </a:p>
      </dgm:t>
    </dgm:pt>
    <dgm:pt modelId="{CF7BD356-3E92-43CD-956B-0B7D4CE5B8D2}" type="sibTrans" cxnId="{47FEE8EA-EBFA-45F8-AE78-FFF0219580CA}">
      <dgm:prSet/>
      <dgm:spPr/>
      <dgm:t>
        <a:bodyPr/>
        <a:lstStyle/>
        <a:p>
          <a:endParaRPr lang="en-US"/>
        </a:p>
      </dgm:t>
    </dgm:pt>
    <dgm:pt modelId="{C19FA630-BC71-4F39-8408-9FDA929270CF}">
      <dgm:prSet/>
      <dgm:spPr/>
      <dgm:t>
        <a:bodyPr/>
        <a:lstStyle/>
        <a:p>
          <a:pPr rtl="0"/>
          <a:r>
            <a:rPr lang="en-US" u="sng" dirty="0" smtClean="0"/>
            <a:t>Tenant’s share</a:t>
          </a:r>
          <a:r>
            <a:rPr lang="en-US" dirty="0" smtClean="0"/>
            <a:t>		</a:t>
          </a:r>
          <a:r>
            <a:rPr lang="en-US" u="sng" dirty="0" smtClean="0"/>
            <a:t>=  $140 per month (30% income </a:t>
          </a:r>
          <a:r>
            <a:rPr lang="en-US" u="sng" dirty="0" smtClean="0">
              <a:solidFill>
                <a:schemeClr val="tx1"/>
              </a:solidFill>
            </a:rPr>
            <a:t>($220) </a:t>
          </a:r>
          <a:r>
            <a:rPr lang="en-US" u="sng" dirty="0" smtClean="0"/>
            <a:t>– utility allowance </a:t>
          </a:r>
          <a:r>
            <a:rPr lang="en-US" u="sng" dirty="0" smtClean="0">
              <a:solidFill>
                <a:schemeClr val="tx1"/>
              </a:solidFill>
            </a:rPr>
            <a:t>($80))</a:t>
          </a:r>
          <a:endParaRPr lang="en-US" dirty="0">
            <a:solidFill>
              <a:schemeClr val="tx1"/>
            </a:solidFill>
          </a:endParaRPr>
        </a:p>
      </dgm:t>
    </dgm:pt>
    <dgm:pt modelId="{1C057FAF-7C5B-4DF7-B85D-21A3280AF20D}" type="parTrans" cxnId="{9CDD191F-79AF-4DE7-8F6C-3CDD3693F343}">
      <dgm:prSet/>
      <dgm:spPr/>
      <dgm:t>
        <a:bodyPr/>
        <a:lstStyle/>
        <a:p>
          <a:endParaRPr lang="en-US"/>
        </a:p>
      </dgm:t>
    </dgm:pt>
    <dgm:pt modelId="{79E7AD5C-2598-4429-A347-8C5E93584D0D}" type="sibTrans" cxnId="{9CDD191F-79AF-4DE7-8F6C-3CDD3693F343}">
      <dgm:prSet/>
      <dgm:spPr/>
      <dgm:t>
        <a:bodyPr/>
        <a:lstStyle/>
        <a:p>
          <a:endParaRPr lang="en-US"/>
        </a:p>
      </dgm:t>
    </dgm:pt>
    <dgm:pt modelId="{63D53608-7903-4E74-B221-DB889046FD3D}">
      <dgm:prSet/>
      <dgm:spPr/>
      <dgm:t>
        <a:bodyPr/>
        <a:lstStyle/>
        <a:p>
          <a:pPr rtl="0"/>
          <a:r>
            <a:rPr lang="en-US" dirty="0" smtClean="0"/>
            <a:t>Remaining rent		=  $760 per month (subsidy paid to landlord by govt.)</a:t>
          </a:r>
          <a:endParaRPr lang="en-US" dirty="0"/>
        </a:p>
      </dgm:t>
    </dgm:pt>
    <dgm:pt modelId="{AB836CB0-859E-4205-95EA-303EEFBDB796}" type="parTrans" cxnId="{B39430D9-1A33-4861-85A2-AC0EFFFDA791}">
      <dgm:prSet/>
      <dgm:spPr/>
      <dgm:t>
        <a:bodyPr/>
        <a:lstStyle/>
        <a:p>
          <a:endParaRPr lang="en-US"/>
        </a:p>
      </dgm:t>
    </dgm:pt>
    <dgm:pt modelId="{05666E12-0E29-4848-84CF-9BF3BC5065E0}" type="sibTrans" cxnId="{B39430D9-1A33-4861-85A2-AC0EFFFDA791}">
      <dgm:prSet/>
      <dgm:spPr/>
      <dgm:t>
        <a:bodyPr/>
        <a:lstStyle/>
        <a:p>
          <a:endParaRPr lang="en-US"/>
        </a:p>
      </dgm:t>
    </dgm:pt>
    <dgm:pt modelId="{647954C0-4AF1-4F5D-BF2B-17F009804702}">
      <dgm:prSet/>
      <dgm:spPr/>
      <dgm:t>
        <a:bodyPr/>
        <a:lstStyle/>
        <a:p>
          <a:pPr rtl="0"/>
          <a:endParaRPr lang="en-US" dirty="0"/>
        </a:p>
      </dgm:t>
    </dgm:pt>
    <dgm:pt modelId="{811463AB-E2A4-4A48-ADED-F8F1765A9E98}" type="parTrans" cxnId="{8C5BFF4D-B76F-42C7-A477-00DC7C53C0FC}">
      <dgm:prSet/>
      <dgm:spPr/>
      <dgm:t>
        <a:bodyPr/>
        <a:lstStyle/>
        <a:p>
          <a:endParaRPr lang="en-US"/>
        </a:p>
      </dgm:t>
    </dgm:pt>
    <dgm:pt modelId="{2A966902-BD91-4DDD-8633-662538E03FE1}" type="sibTrans" cxnId="{8C5BFF4D-B76F-42C7-A477-00DC7C53C0FC}">
      <dgm:prSet/>
      <dgm:spPr/>
      <dgm:t>
        <a:bodyPr/>
        <a:lstStyle/>
        <a:p>
          <a:endParaRPr lang="en-US"/>
        </a:p>
      </dgm:t>
    </dgm:pt>
    <dgm:pt modelId="{B3F4406C-2912-4944-BF7B-0B499CC8ED49}" type="pres">
      <dgm:prSet presAssocID="{4760A99C-2A11-4800-8500-F9C2C625BD82}" presName="vert0" presStyleCnt="0">
        <dgm:presLayoutVars>
          <dgm:dir/>
          <dgm:animOne val="branch"/>
          <dgm:animLvl val="lvl"/>
        </dgm:presLayoutVars>
      </dgm:prSet>
      <dgm:spPr/>
      <dgm:t>
        <a:bodyPr/>
        <a:lstStyle/>
        <a:p>
          <a:endParaRPr lang="en-US"/>
        </a:p>
      </dgm:t>
    </dgm:pt>
    <dgm:pt modelId="{7285B26A-B3A2-4E45-BBDA-8C1EF12D7ACF}" type="pres">
      <dgm:prSet presAssocID="{BA6E3F5E-8F56-4530-89C0-EDC29647DADA}" presName="thickLine" presStyleLbl="alignNode1" presStyleIdx="0" presStyleCnt="8"/>
      <dgm:spPr/>
    </dgm:pt>
    <dgm:pt modelId="{2011C3BA-12D9-45AF-9248-1A0460689D38}" type="pres">
      <dgm:prSet presAssocID="{BA6E3F5E-8F56-4530-89C0-EDC29647DADA}" presName="horz1" presStyleCnt="0"/>
      <dgm:spPr/>
    </dgm:pt>
    <dgm:pt modelId="{43690B7A-E8DB-41CC-931B-146EC985A86A}" type="pres">
      <dgm:prSet presAssocID="{BA6E3F5E-8F56-4530-89C0-EDC29647DADA}" presName="tx1" presStyleLbl="revTx" presStyleIdx="0" presStyleCnt="8"/>
      <dgm:spPr/>
      <dgm:t>
        <a:bodyPr/>
        <a:lstStyle/>
        <a:p>
          <a:endParaRPr lang="en-US"/>
        </a:p>
      </dgm:t>
    </dgm:pt>
    <dgm:pt modelId="{C0E5DCEA-7491-4BCA-BE38-770E478AD934}" type="pres">
      <dgm:prSet presAssocID="{BA6E3F5E-8F56-4530-89C0-EDC29647DADA}" presName="vert1" presStyleCnt="0"/>
      <dgm:spPr/>
    </dgm:pt>
    <dgm:pt modelId="{CCD126BC-C44D-480D-94A1-DA1C9C9F9FF8}" type="pres">
      <dgm:prSet presAssocID="{620DFC18-9549-4820-BD5B-3E35C66F2EB7}" presName="thickLine" presStyleLbl="alignNode1" presStyleIdx="1" presStyleCnt="8"/>
      <dgm:spPr/>
    </dgm:pt>
    <dgm:pt modelId="{C56E5FBD-84F6-4AC9-A128-57D2D9F97988}" type="pres">
      <dgm:prSet presAssocID="{620DFC18-9549-4820-BD5B-3E35C66F2EB7}" presName="horz1" presStyleCnt="0"/>
      <dgm:spPr/>
    </dgm:pt>
    <dgm:pt modelId="{94525060-0A9B-438C-9F11-2DA8AE896514}" type="pres">
      <dgm:prSet presAssocID="{620DFC18-9549-4820-BD5B-3E35C66F2EB7}" presName="tx1" presStyleLbl="revTx" presStyleIdx="1" presStyleCnt="8"/>
      <dgm:spPr/>
      <dgm:t>
        <a:bodyPr/>
        <a:lstStyle/>
        <a:p>
          <a:endParaRPr lang="en-US"/>
        </a:p>
      </dgm:t>
    </dgm:pt>
    <dgm:pt modelId="{A0EF37B3-94E3-4696-ADA0-A2F7C05FBB95}" type="pres">
      <dgm:prSet presAssocID="{620DFC18-9549-4820-BD5B-3E35C66F2EB7}" presName="vert1" presStyleCnt="0"/>
      <dgm:spPr/>
    </dgm:pt>
    <dgm:pt modelId="{7AF5758D-E1EB-4F73-83DA-8D801919FF92}" type="pres">
      <dgm:prSet presAssocID="{001010B4-A0B2-4DDB-A6B3-09D3C42AFD14}" presName="thickLine" presStyleLbl="alignNode1" presStyleIdx="2" presStyleCnt="8"/>
      <dgm:spPr/>
    </dgm:pt>
    <dgm:pt modelId="{4C4DE7D4-A541-4033-B563-D62EBB93FE26}" type="pres">
      <dgm:prSet presAssocID="{001010B4-A0B2-4DDB-A6B3-09D3C42AFD14}" presName="horz1" presStyleCnt="0"/>
      <dgm:spPr/>
    </dgm:pt>
    <dgm:pt modelId="{7C4DFB25-DF5E-4B63-A961-308221E31332}" type="pres">
      <dgm:prSet presAssocID="{001010B4-A0B2-4DDB-A6B3-09D3C42AFD14}" presName="tx1" presStyleLbl="revTx" presStyleIdx="2" presStyleCnt="8"/>
      <dgm:spPr/>
      <dgm:t>
        <a:bodyPr/>
        <a:lstStyle/>
        <a:p>
          <a:endParaRPr lang="en-US"/>
        </a:p>
      </dgm:t>
    </dgm:pt>
    <dgm:pt modelId="{DDDE5BAF-7F33-4215-B96F-02BB5B304E3B}" type="pres">
      <dgm:prSet presAssocID="{001010B4-A0B2-4DDB-A6B3-09D3C42AFD14}" presName="vert1" presStyleCnt="0"/>
      <dgm:spPr/>
    </dgm:pt>
    <dgm:pt modelId="{4674987F-2B87-40F9-9050-462EFCD86622}" type="pres">
      <dgm:prSet presAssocID="{2E0BD271-B04E-4D7D-BA57-91FF4F8043EA}" presName="thickLine" presStyleLbl="alignNode1" presStyleIdx="3" presStyleCnt="8"/>
      <dgm:spPr/>
    </dgm:pt>
    <dgm:pt modelId="{13001F1E-17EC-4A07-A158-AC47E4E4A060}" type="pres">
      <dgm:prSet presAssocID="{2E0BD271-B04E-4D7D-BA57-91FF4F8043EA}" presName="horz1" presStyleCnt="0"/>
      <dgm:spPr/>
    </dgm:pt>
    <dgm:pt modelId="{2C79E08C-CAE9-41E0-9661-6705A46A473A}" type="pres">
      <dgm:prSet presAssocID="{2E0BD271-B04E-4D7D-BA57-91FF4F8043EA}" presName="tx1" presStyleLbl="revTx" presStyleIdx="3" presStyleCnt="8"/>
      <dgm:spPr/>
      <dgm:t>
        <a:bodyPr/>
        <a:lstStyle/>
        <a:p>
          <a:endParaRPr lang="en-US"/>
        </a:p>
      </dgm:t>
    </dgm:pt>
    <dgm:pt modelId="{785B1BE2-B60E-4B26-AC7C-FE9B72AE62B2}" type="pres">
      <dgm:prSet presAssocID="{2E0BD271-B04E-4D7D-BA57-91FF4F8043EA}" presName="vert1" presStyleCnt="0"/>
      <dgm:spPr/>
    </dgm:pt>
    <dgm:pt modelId="{6DBB8211-1D22-40B8-962F-321040481F29}" type="pres">
      <dgm:prSet presAssocID="{6624BFA4-C8D9-4BBD-9BCD-4CE652188BC4}" presName="thickLine" presStyleLbl="alignNode1" presStyleIdx="4" presStyleCnt="8"/>
      <dgm:spPr/>
    </dgm:pt>
    <dgm:pt modelId="{4C22533E-1C9D-4402-9608-B9AC0A197F45}" type="pres">
      <dgm:prSet presAssocID="{6624BFA4-C8D9-4BBD-9BCD-4CE652188BC4}" presName="horz1" presStyleCnt="0"/>
      <dgm:spPr/>
    </dgm:pt>
    <dgm:pt modelId="{EBE4DCE6-536E-41D8-852F-CE97127EA2D4}" type="pres">
      <dgm:prSet presAssocID="{6624BFA4-C8D9-4BBD-9BCD-4CE652188BC4}" presName="tx1" presStyleLbl="revTx" presStyleIdx="4" presStyleCnt="8"/>
      <dgm:spPr/>
      <dgm:t>
        <a:bodyPr/>
        <a:lstStyle/>
        <a:p>
          <a:endParaRPr lang="en-US"/>
        </a:p>
      </dgm:t>
    </dgm:pt>
    <dgm:pt modelId="{A4E79167-ACA2-481C-B8ED-E8226C75E060}" type="pres">
      <dgm:prSet presAssocID="{6624BFA4-C8D9-4BBD-9BCD-4CE652188BC4}" presName="vert1" presStyleCnt="0"/>
      <dgm:spPr/>
    </dgm:pt>
    <dgm:pt modelId="{351ADF69-FE74-47AA-9C18-89DC34F259FD}" type="pres">
      <dgm:prSet presAssocID="{C19FA630-BC71-4F39-8408-9FDA929270CF}" presName="thickLine" presStyleLbl="alignNode1" presStyleIdx="5" presStyleCnt="8"/>
      <dgm:spPr/>
    </dgm:pt>
    <dgm:pt modelId="{FD74C84A-CE73-4388-B8CF-9FAEAD4837B2}" type="pres">
      <dgm:prSet presAssocID="{C19FA630-BC71-4F39-8408-9FDA929270CF}" presName="horz1" presStyleCnt="0"/>
      <dgm:spPr/>
    </dgm:pt>
    <dgm:pt modelId="{E310CA3B-88F4-4FDB-98CE-775ABBEE0955}" type="pres">
      <dgm:prSet presAssocID="{C19FA630-BC71-4F39-8408-9FDA929270CF}" presName="tx1" presStyleLbl="revTx" presStyleIdx="5" presStyleCnt="8"/>
      <dgm:spPr/>
      <dgm:t>
        <a:bodyPr/>
        <a:lstStyle/>
        <a:p>
          <a:endParaRPr lang="en-US"/>
        </a:p>
      </dgm:t>
    </dgm:pt>
    <dgm:pt modelId="{7C7EB989-D3D6-419B-A0F7-7C94D096EFE9}" type="pres">
      <dgm:prSet presAssocID="{C19FA630-BC71-4F39-8408-9FDA929270CF}" presName="vert1" presStyleCnt="0"/>
      <dgm:spPr/>
    </dgm:pt>
    <dgm:pt modelId="{ECE89D74-47FB-4BBF-A1CD-1366FF4BDFBE}" type="pres">
      <dgm:prSet presAssocID="{63D53608-7903-4E74-B221-DB889046FD3D}" presName="thickLine" presStyleLbl="alignNode1" presStyleIdx="6" presStyleCnt="8"/>
      <dgm:spPr/>
    </dgm:pt>
    <dgm:pt modelId="{DE648045-542A-41E0-8361-D4B968473E08}" type="pres">
      <dgm:prSet presAssocID="{63D53608-7903-4E74-B221-DB889046FD3D}" presName="horz1" presStyleCnt="0"/>
      <dgm:spPr/>
    </dgm:pt>
    <dgm:pt modelId="{B5150BEE-F97F-432A-B122-918F669EA73A}" type="pres">
      <dgm:prSet presAssocID="{63D53608-7903-4E74-B221-DB889046FD3D}" presName="tx1" presStyleLbl="revTx" presStyleIdx="6" presStyleCnt="8"/>
      <dgm:spPr/>
      <dgm:t>
        <a:bodyPr/>
        <a:lstStyle/>
        <a:p>
          <a:endParaRPr lang="en-US"/>
        </a:p>
      </dgm:t>
    </dgm:pt>
    <dgm:pt modelId="{B9A175A7-4455-4FA3-8A1D-2A372025DE2F}" type="pres">
      <dgm:prSet presAssocID="{63D53608-7903-4E74-B221-DB889046FD3D}" presName="vert1" presStyleCnt="0"/>
      <dgm:spPr/>
    </dgm:pt>
    <dgm:pt modelId="{6570BDAB-3707-49B8-BF0D-AAB7E9D0BC80}" type="pres">
      <dgm:prSet presAssocID="{647954C0-4AF1-4F5D-BF2B-17F009804702}" presName="thickLine" presStyleLbl="alignNode1" presStyleIdx="7" presStyleCnt="8"/>
      <dgm:spPr/>
    </dgm:pt>
    <dgm:pt modelId="{AA821109-FBD2-4575-9503-A2BC66F97349}" type="pres">
      <dgm:prSet presAssocID="{647954C0-4AF1-4F5D-BF2B-17F009804702}" presName="horz1" presStyleCnt="0"/>
      <dgm:spPr/>
    </dgm:pt>
    <dgm:pt modelId="{95DC46E1-52A4-40DC-8307-C162DABC0094}" type="pres">
      <dgm:prSet presAssocID="{647954C0-4AF1-4F5D-BF2B-17F009804702}" presName="tx1" presStyleLbl="revTx" presStyleIdx="7" presStyleCnt="8"/>
      <dgm:spPr/>
      <dgm:t>
        <a:bodyPr/>
        <a:lstStyle/>
        <a:p>
          <a:endParaRPr lang="en-US"/>
        </a:p>
      </dgm:t>
    </dgm:pt>
    <dgm:pt modelId="{E529C9B4-AAEE-4AFA-9599-22CCB293ED5F}" type="pres">
      <dgm:prSet presAssocID="{647954C0-4AF1-4F5D-BF2B-17F009804702}" presName="vert1" presStyleCnt="0"/>
      <dgm:spPr/>
    </dgm:pt>
  </dgm:ptLst>
  <dgm:cxnLst>
    <dgm:cxn modelId="{907C70EC-49FD-435C-B82C-E6E5E21DD433}" type="presOf" srcId="{C19FA630-BC71-4F39-8408-9FDA929270CF}" destId="{E310CA3B-88F4-4FDB-98CE-775ABBEE0955}" srcOrd="0" destOrd="0" presId="urn:microsoft.com/office/officeart/2008/layout/LinedList"/>
    <dgm:cxn modelId="{53B796BC-7E36-47CC-85AB-66392569C00F}" type="presOf" srcId="{620DFC18-9549-4820-BD5B-3E35C66F2EB7}" destId="{94525060-0A9B-438C-9F11-2DA8AE896514}" srcOrd="0" destOrd="0" presId="urn:microsoft.com/office/officeart/2008/layout/LinedList"/>
    <dgm:cxn modelId="{3A713580-12E5-4D0C-952E-A3F473371432}" srcId="{4760A99C-2A11-4800-8500-F9C2C625BD82}" destId="{620DFC18-9549-4820-BD5B-3E35C66F2EB7}" srcOrd="1" destOrd="0" parTransId="{A4069C93-63A2-491D-8EFC-796A71663D9D}" sibTransId="{2D37FECB-12E1-4073-B931-C75B7445EADD}"/>
    <dgm:cxn modelId="{2A7C0689-D41B-4843-86DE-A11C54D6E7B7}" type="presOf" srcId="{6624BFA4-C8D9-4BBD-9BCD-4CE652188BC4}" destId="{EBE4DCE6-536E-41D8-852F-CE97127EA2D4}" srcOrd="0" destOrd="0" presId="urn:microsoft.com/office/officeart/2008/layout/LinedList"/>
    <dgm:cxn modelId="{B653FE51-63B0-4B67-8390-B9137C3D5E3B}" type="presOf" srcId="{4760A99C-2A11-4800-8500-F9C2C625BD82}" destId="{B3F4406C-2912-4944-BF7B-0B499CC8ED49}" srcOrd="0" destOrd="0" presId="urn:microsoft.com/office/officeart/2008/layout/LinedList"/>
    <dgm:cxn modelId="{1DCAE178-3409-4A04-8EAD-01BC3A5AB526}" type="presOf" srcId="{001010B4-A0B2-4DDB-A6B3-09D3C42AFD14}" destId="{7C4DFB25-DF5E-4B63-A961-308221E31332}" srcOrd="0" destOrd="0" presId="urn:microsoft.com/office/officeart/2008/layout/LinedList"/>
    <dgm:cxn modelId="{8FC934F6-E63A-4098-A3E0-A36EF64F01F2}" srcId="{4760A99C-2A11-4800-8500-F9C2C625BD82}" destId="{001010B4-A0B2-4DDB-A6B3-09D3C42AFD14}" srcOrd="2" destOrd="0" parTransId="{C3C90D4D-E2C4-40DC-A73A-2997F07A29EC}" sibTransId="{86716463-DAC9-4074-8A58-61582F0C8864}"/>
    <dgm:cxn modelId="{9CDD191F-79AF-4DE7-8F6C-3CDD3693F343}" srcId="{4760A99C-2A11-4800-8500-F9C2C625BD82}" destId="{C19FA630-BC71-4F39-8408-9FDA929270CF}" srcOrd="5" destOrd="0" parTransId="{1C057FAF-7C5B-4DF7-B85D-21A3280AF20D}" sibTransId="{79E7AD5C-2598-4429-A347-8C5E93584D0D}"/>
    <dgm:cxn modelId="{B3EED3F3-19C1-4B1C-8F59-83F292F6707B}" type="presOf" srcId="{63D53608-7903-4E74-B221-DB889046FD3D}" destId="{B5150BEE-F97F-432A-B122-918F669EA73A}" srcOrd="0" destOrd="0" presId="urn:microsoft.com/office/officeart/2008/layout/LinedList"/>
    <dgm:cxn modelId="{E49DD765-D8BC-42DF-B633-EE891E0DFF7B}" type="presOf" srcId="{BA6E3F5E-8F56-4530-89C0-EDC29647DADA}" destId="{43690B7A-E8DB-41CC-931B-146EC985A86A}" srcOrd="0" destOrd="0" presId="urn:microsoft.com/office/officeart/2008/layout/LinedList"/>
    <dgm:cxn modelId="{47FEE8EA-EBFA-45F8-AE78-FFF0219580CA}" srcId="{4760A99C-2A11-4800-8500-F9C2C625BD82}" destId="{6624BFA4-C8D9-4BBD-9BCD-4CE652188BC4}" srcOrd="4" destOrd="0" parTransId="{495F70BC-48ED-4D20-98F2-22111FCF9E03}" sibTransId="{CF7BD356-3E92-43CD-956B-0B7D4CE5B8D2}"/>
    <dgm:cxn modelId="{B39430D9-1A33-4861-85A2-AC0EFFFDA791}" srcId="{4760A99C-2A11-4800-8500-F9C2C625BD82}" destId="{63D53608-7903-4E74-B221-DB889046FD3D}" srcOrd="6" destOrd="0" parTransId="{AB836CB0-859E-4205-95EA-303EEFBDB796}" sibTransId="{05666E12-0E29-4848-84CF-9BF3BC5065E0}"/>
    <dgm:cxn modelId="{26C75CB1-7304-4963-9E44-CDE8F7F69E84}" type="presOf" srcId="{2E0BD271-B04E-4D7D-BA57-91FF4F8043EA}" destId="{2C79E08C-CAE9-41E0-9661-6705A46A473A}" srcOrd="0" destOrd="0" presId="urn:microsoft.com/office/officeart/2008/layout/LinedList"/>
    <dgm:cxn modelId="{8C5BFF4D-B76F-42C7-A477-00DC7C53C0FC}" srcId="{4760A99C-2A11-4800-8500-F9C2C625BD82}" destId="{647954C0-4AF1-4F5D-BF2B-17F009804702}" srcOrd="7" destOrd="0" parTransId="{811463AB-E2A4-4A48-ADED-F8F1765A9E98}" sibTransId="{2A966902-BD91-4DDD-8633-662538E03FE1}"/>
    <dgm:cxn modelId="{44BE300F-33A6-47E9-B687-528419C75411}" type="presOf" srcId="{647954C0-4AF1-4F5D-BF2B-17F009804702}" destId="{95DC46E1-52A4-40DC-8307-C162DABC0094}" srcOrd="0" destOrd="0" presId="urn:microsoft.com/office/officeart/2008/layout/LinedList"/>
    <dgm:cxn modelId="{CFDAF5A0-1BDD-45A2-A17C-98921AF16E92}" srcId="{4760A99C-2A11-4800-8500-F9C2C625BD82}" destId="{BA6E3F5E-8F56-4530-89C0-EDC29647DADA}" srcOrd="0" destOrd="0" parTransId="{F18D353A-2032-4C5A-AB2E-C105D9EF72A7}" sibTransId="{B7D114A2-4F95-4C62-A372-E37570F765C3}"/>
    <dgm:cxn modelId="{57BD56C9-1222-4263-AE3F-2F8F08207ECF}" srcId="{4760A99C-2A11-4800-8500-F9C2C625BD82}" destId="{2E0BD271-B04E-4D7D-BA57-91FF4F8043EA}" srcOrd="3" destOrd="0" parTransId="{5BD2ECA5-5B70-4CE7-929B-A20BDA95BD50}" sibTransId="{FC360DB6-C71B-4FC3-8747-DFF356A1DEF5}"/>
    <dgm:cxn modelId="{096ED2C6-AE05-4745-9596-15CCCD3C7065}" type="presParOf" srcId="{B3F4406C-2912-4944-BF7B-0B499CC8ED49}" destId="{7285B26A-B3A2-4E45-BBDA-8C1EF12D7ACF}" srcOrd="0" destOrd="0" presId="urn:microsoft.com/office/officeart/2008/layout/LinedList"/>
    <dgm:cxn modelId="{69CC35AB-5FA5-4C9C-B002-D5E6F5A5670D}" type="presParOf" srcId="{B3F4406C-2912-4944-BF7B-0B499CC8ED49}" destId="{2011C3BA-12D9-45AF-9248-1A0460689D38}" srcOrd="1" destOrd="0" presId="urn:microsoft.com/office/officeart/2008/layout/LinedList"/>
    <dgm:cxn modelId="{6153BE59-DB56-459C-BA90-57E1EA9717F4}" type="presParOf" srcId="{2011C3BA-12D9-45AF-9248-1A0460689D38}" destId="{43690B7A-E8DB-41CC-931B-146EC985A86A}" srcOrd="0" destOrd="0" presId="urn:microsoft.com/office/officeart/2008/layout/LinedList"/>
    <dgm:cxn modelId="{EC1EF6CF-B403-45AE-BE92-42082BB3D94B}" type="presParOf" srcId="{2011C3BA-12D9-45AF-9248-1A0460689D38}" destId="{C0E5DCEA-7491-4BCA-BE38-770E478AD934}" srcOrd="1" destOrd="0" presId="urn:microsoft.com/office/officeart/2008/layout/LinedList"/>
    <dgm:cxn modelId="{711D366F-1E66-40EA-B807-4C200946C160}" type="presParOf" srcId="{B3F4406C-2912-4944-BF7B-0B499CC8ED49}" destId="{CCD126BC-C44D-480D-94A1-DA1C9C9F9FF8}" srcOrd="2" destOrd="0" presId="urn:microsoft.com/office/officeart/2008/layout/LinedList"/>
    <dgm:cxn modelId="{D824F6E2-0893-457B-990B-442FB1712FB4}" type="presParOf" srcId="{B3F4406C-2912-4944-BF7B-0B499CC8ED49}" destId="{C56E5FBD-84F6-4AC9-A128-57D2D9F97988}" srcOrd="3" destOrd="0" presId="urn:microsoft.com/office/officeart/2008/layout/LinedList"/>
    <dgm:cxn modelId="{8EF238B8-BC60-4B68-A919-019F967F10DF}" type="presParOf" srcId="{C56E5FBD-84F6-4AC9-A128-57D2D9F97988}" destId="{94525060-0A9B-438C-9F11-2DA8AE896514}" srcOrd="0" destOrd="0" presId="urn:microsoft.com/office/officeart/2008/layout/LinedList"/>
    <dgm:cxn modelId="{16954A9C-7570-48C6-AB18-16921D2DC759}" type="presParOf" srcId="{C56E5FBD-84F6-4AC9-A128-57D2D9F97988}" destId="{A0EF37B3-94E3-4696-ADA0-A2F7C05FBB95}" srcOrd="1" destOrd="0" presId="urn:microsoft.com/office/officeart/2008/layout/LinedList"/>
    <dgm:cxn modelId="{AC3089E8-A7A8-44EA-B1CE-9D2866DF40BE}" type="presParOf" srcId="{B3F4406C-2912-4944-BF7B-0B499CC8ED49}" destId="{7AF5758D-E1EB-4F73-83DA-8D801919FF92}" srcOrd="4" destOrd="0" presId="urn:microsoft.com/office/officeart/2008/layout/LinedList"/>
    <dgm:cxn modelId="{8ADE86BB-0558-4005-972C-59A392E21D98}" type="presParOf" srcId="{B3F4406C-2912-4944-BF7B-0B499CC8ED49}" destId="{4C4DE7D4-A541-4033-B563-D62EBB93FE26}" srcOrd="5" destOrd="0" presId="urn:microsoft.com/office/officeart/2008/layout/LinedList"/>
    <dgm:cxn modelId="{5856DE26-6AC0-45D7-A2E2-81A3D4FADDC9}" type="presParOf" srcId="{4C4DE7D4-A541-4033-B563-D62EBB93FE26}" destId="{7C4DFB25-DF5E-4B63-A961-308221E31332}" srcOrd="0" destOrd="0" presId="urn:microsoft.com/office/officeart/2008/layout/LinedList"/>
    <dgm:cxn modelId="{F15B0C75-B4E2-4236-815E-914C445EDAC6}" type="presParOf" srcId="{4C4DE7D4-A541-4033-B563-D62EBB93FE26}" destId="{DDDE5BAF-7F33-4215-B96F-02BB5B304E3B}" srcOrd="1" destOrd="0" presId="urn:microsoft.com/office/officeart/2008/layout/LinedList"/>
    <dgm:cxn modelId="{CDA389E7-A4DB-40D1-AD43-D4DCD629F8D0}" type="presParOf" srcId="{B3F4406C-2912-4944-BF7B-0B499CC8ED49}" destId="{4674987F-2B87-40F9-9050-462EFCD86622}" srcOrd="6" destOrd="0" presId="urn:microsoft.com/office/officeart/2008/layout/LinedList"/>
    <dgm:cxn modelId="{6E4E4A9C-BF43-430B-B902-B4C51545CEEC}" type="presParOf" srcId="{B3F4406C-2912-4944-BF7B-0B499CC8ED49}" destId="{13001F1E-17EC-4A07-A158-AC47E4E4A060}" srcOrd="7" destOrd="0" presId="urn:microsoft.com/office/officeart/2008/layout/LinedList"/>
    <dgm:cxn modelId="{F2D2D2ED-378A-4C8D-9585-74696E8B5EC0}" type="presParOf" srcId="{13001F1E-17EC-4A07-A158-AC47E4E4A060}" destId="{2C79E08C-CAE9-41E0-9661-6705A46A473A}" srcOrd="0" destOrd="0" presId="urn:microsoft.com/office/officeart/2008/layout/LinedList"/>
    <dgm:cxn modelId="{DCD3ED0B-14C8-46A2-AA25-5607086C1584}" type="presParOf" srcId="{13001F1E-17EC-4A07-A158-AC47E4E4A060}" destId="{785B1BE2-B60E-4B26-AC7C-FE9B72AE62B2}" srcOrd="1" destOrd="0" presId="urn:microsoft.com/office/officeart/2008/layout/LinedList"/>
    <dgm:cxn modelId="{A7F12BB4-E535-4E87-86B2-FB779DF3DDB0}" type="presParOf" srcId="{B3F4406C-2912-4944-BF7B-0B499CC8ED49}" destId="{6DBB8211-1D22-40B8-962F-321040481F29}" srcOrd="8" destOrd="0" presId="urn:microsoft.com/office/officeart/2008/layout/LinedList"/>
    <dgm:cxn modelId="{0FDCA523-3A72-4713-B65F-99DFC9A6B1AD}" type="presParOf" srcId="{B3F4406C-2912-4944-BF7B-0B499CC8ED49}" destId="{4C22533E-1C9D-4402-9608-B9AC0A197F45}" srcOrd="9" destOrd="0" presId="urn:microsoft.com/office/officeart/2008/layout/LinedList"/>
    <dgm:cxn modelId="{C9174983-853D-4B4F-82E7-864D85741445}" type="presParOf" srcId="{4C22533E-1C9D-4402-9608-B9AC0A197F45}" destId="{EBE4DCE6-536E-41D8-852F-CE97127EA2D4}" srcOrd="0" destOrd="0" presId="urn:microsoft.com/office/officeart/2008/layout/LinedList"/>
    <dgm:cxn modelId="{36E56DA9-D389-46F4-BA8E-28E87833204F}" type="presParOf" srcId="{4C22533E-1C9D-4402-9608-B9AC0A197F45}" destId="{A4E79167-ACA2-481C-B8ED-E8226C75E060}" srcOrd="1" destOrd="0" presId="urn:microsoft.com/office/officeart/2008/layout/LinedList"/>
    <dgm:cxn modelId="{C719045F-B865-459A-AE40-112C1C77CA76}" type="presParOf" srcId="{B3F4406C-2912-4944-BF7B-0B499CC8ED49}" destId="{351ADF69-FE74-47AA-9C18-89DC34F259FD}" srcOrd="10" destOrd="0" presId="urn:microsoft.com/office/officeart/2008/layout/LinedList"/>
    <dgm:cxn modelId="{03C97AFC-66C0-4FD3-86CC-EB4EF5C9EBEB}" type="presParOf" srcId="{B3F4406C-2912-4944-BF7B-0B499CC8ED49}" destId="{FD74C84A-CE73-4388-B8CF-9FAEAD4837B2}" srcOrd="11" destOrd="0" presId="urn:microsoft.com/office/officeart/2008/layout/LinedList"/>
    <dgm:cxn modelId="{C7729ABA-7864-4785-B715-3BF968DF6053}" type="presParOf" srcId="{FD74C84A-CE73-4388-B8CF-9FAEAD4837B2}" destId="{E310CA3B-88F4-4FDB-98CE-775ABBEE0955}" srcOrd="0" destOrd="0" presId="urn:microsoft.com/office/officeart/2008/layout/LinedList"/>
    <dgm:cxn modelId="{66C06BE4-5C0E-48D3-B2AA-7C42A278F9C9}" type="presParOf" srcId="{FD74C84A-CE73-4388-B8CF-9FAEAD4837B2}" destId="{7C7EB989-D3D6-419B-A0F7-7C94D096EFE9}" srcOrd="1" destOrd="0" presId="urn:microsoft.com/office/officeart/2008/layout/LinedList"/>
    <dgm:cxn modelId="{AB2A014E-1433-4027-A7B6-5EB826935633}" type="presParOf" srcId="{B3F4406C-2912-4944-BF7B-0B499CC8ED49}" destId="{ECE89D74-47FB-4BBF-A1CD-1366FF4BDFBE}" srcOrd="12" destOrd="0" presId="urn:microsoft.com/office/officeart/2008/layout/LinedList"/>
    <dgm:cxn modelId="{ED560115-2201-494E-853F-DAB4A030067C}" type="presParOf" srcId="{B3F4406C-2912-4944-BF7B-0B499CC8ED49}" destId="{DE648045-542A-41E0-8361-D4B968473E08}" srcOrd="13" destOrd="0" presId="urn:microsoft.com/office/officeart/2008/layout/LinedList"/>
    <dgm:cxn modelId="{61B97393-D233-47CB-8F38-48BEC3836B1F}" type="presParOf" srcId="{DE648045-542A-41E0-8361-D4B968473E08}" destId="{B5150BEE-F97F-432A-B122-918F669EA73A}" srcOrd="0" destOrd="0" presId="urn:microsoft.com/office/officeart/2008/layout/LinedList"/>
    <dgm:cxn modelId="{540A810F-0E19-4F95-BAB7-902FE0C2F9A7}" type="presParOf" srcId="{DE648045-542A-41E0-8361-D4B968473E08}" destId="{B9A175A7-4455-4FA3-8A1D-2A372025DE2F}" srcOrd="1" destOrd="0" presId="urn:microsoft.com/office/officeart/2008/layout/LinedList"/>
    <dgm:cxn modelId="{DA329462-C9F7-4D4B-A445-92D95C4A40D8}" type="presParOf" srcId="{B3F4406C-2912-4944-BF7B-0B499CC8ED49}" destId="{6570BDAB-3707-49B8-BF0D-AAB7E9D0BC80}" srcOrd="14" destOrd="0" presId="urn:microsoft.com/office/officeart/2008/layout/LinedList"/>
    <dgm:cxn modelId="{9D42F9F3-1D9B-4C37-986E-797E50A4A942}" type="presParOf" srcId="{B3F4406C-2912-4944-BF7B-0B499CC8ED49}" destId="{AA821109-FBD2-4575-9503-A2BC66F97349}" srcOrd="15" destOrd="0" presId="urn:microsoft.com/office/officeart/2008/layout/LinedList"/>
    <dgm:cxn modelId="{258D6BF8-BC8A-42AF-924D-CA09A3ED7185}" type="presParOf" srcId="{AA821109-FBD2-4575-9503-A2BC66F97349}" destId="{95DC46E1-52A4-40DC-8307-C162DABC0094}" srcOrd="0" destOrd="0" presId="urn:microsoft.com/office/officeart/2008/layout/LinedList"/>
    <dgm:cxn modelId="{F69EB4E6-0D6B-417F-9852-965BB47F1615}" type="presParOf" srcId="{AA821109-FBD2-4575-9503-A2BC66F97349}" destId="{E529C9B4-AAEE-4AFA-9599-22CCB293ED5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2DA5B2-9200-4271-B7E6-986C2D66219B}" type="doc">
      <dgm:prSet loTypeId="urn:microsoft.com/office/officeart/2005/8/layout/vList2" loCatId="list" qsTypeId="urn:microsoft.com/office/officeart/2005/8/quickstyle/simple1" qsCatId="simple" csTypeId="urn:microsoft.com/office/officeart/2005/8/colors/colorful1#12" csCatId="colorful" phldr="1"/>
      <dgm:spPr/>
      <dgm:t>
        <a:bodyPr/>
        <a:lstStyle/>
        <a:p>
          <a:endParaRPr lang="en-US"/>
        </a:p>
      </dgm:t>
    </dgm:pt>
    <dgm:pt modelId="{A2E25B5F-3C88-4442-A102-DFE19D9FF797}">
      <dgm:prSet/>
      <dgm:spPr/>
      <dgm:t>
        <a:bodyPr/>
        <a:lstStyle/>
        <a:p>
          <a:pPr rtl="0"/>
          <a:r>
            <a:rPr lang="en-US" dirty="0" smtClean="0"/>
            <a:t>Virginia Public Housing Authorities (PHAs) can adopt a targeted preference for people with intellectual and developmental disabilities</a:t>
          </a:r>
          <a:endParaRPr lang="en-US" dirty="0"/>
        </a:p>
      </dgm:t>
    </dgm:pt>
    <dgm:pt modelId="{FD81978C-FDE5-4954-A35A-C3F764E01A64}" type="parTrans" cxnId="{64AE6BF8-5FEC-4610-9937-22953FF394D4}">
      <dgm:prSet/>
      <dgm:spPr/>
      <dgm:t>
        <a:bodyPr/>
        <a:lstStyle/>
        <a:p>
          <a:endParaRPr lang="en-US"/>
        </a:p>
      </dgm:t>
    </dgm:pt>
    <dgm:pt modelId="{2D5D34A4-186C-4485-8AB7-585EA5895FE7}" type="sibTrans" cxnId="{64AE6BF8-5FEC-4610-9937-22953FF394D4}">
      <dgm:prSet/>
      <dgm:spPr/>
      <dgm:t>
        <a:bodyPr/>
        <a:lstStyle/>
        <a:p>
          <a:endParaRPr lang="en-US"/>
        </a:p>
      </dgm:t>
    </dgm:pt>
    <dgm:pt modelId="{96D0EE26-7BCA-4A70-A3B7-862440F62B49}">
      <dgm:prSet/>
      <dgm:spPr/>
      <dgm:t>
        <a:bodyPr/>
        <a:lstStyle/>
        <a:p>
          <a:pPr rtl="0"/>
          <a:r>
            <a:rPr lang="en-US" dirty="0" smtClean="0"/>
            <a:t>People with I/DD may be offered the first available vouchers from PHAs with this preference, be placed on a separate waitlist, or the waitlist may be opened for these people only</a:t>
          </a:r>
          <a:endParaRPr lang="en-US" dirty="0"/>
        </a:p>
      </dgm:t>
    </dgm:pt>
    <dgm:pt modelId="{4078E484-0E46-4753-BDD5-12B5012F8AD0}" type="parTrans" cxnId="{0A21021A-3430-4937-969D-45F102B2C19C}">
      <dgm:prSet/>
      <dgm:spPr/>
      <dgm:t>
        <a:bodyPr/>
        <a:lstStyle/>
        <a:p>
          <a:endParaRPr lang="en-US"/>
        </a:p>
      </dgm:t>
    </dgm:pt>
    <dgm:pt modelId="{3DC4DBEA-9B9B-455F-8C54-919A8B81F1EA}" type="sibTrans" cxnId="{0A21021A-3430-4937-969D-45F102B2C19C}">
      <dgm:prSet/>
      <dgm:spPr/>
      <dgm:t>
        <a:bodyPr/>
        <a:lstStyle/>
        <a:p>
          <a:endParaRPr lang="en-US"/>
        </a:p>
      </dgm:t>
    </dgm:pt>
    <dgm:pt modelId="{695E5EF1-8B59-4FF6-A23E-5F542C31B9CA}" type="pres">
      <dgm:prSet presAssocID="{2B2DA5B2-9200-4271-B7E6-986C2D66219B}" presName="linear" presStyleCnt="0">
        <dgm:presLayoutVars>
          <dgm:animLvl val="lvl"/>
          <dgm:resizeHandles val="exact"/>
        </dgm:presLayoutVars>
      </dgm:prSet>
      <dgm:spPr/>
      <dgm:t>
        <a:bodyPr/>
        <a:lstStyle/>
        <a:p>
          <a:endParaRPr lang="en-US"/>
        </a:p>
      </dgm:t>
    </dgm:pt>
    <dgm:pt modelId="{2F8D3AD9-AC58-4EA0-A14B-C92994BF66DD}" type="pres">
      <dgm:prSet presAssocID="{A2E25B5F-3C88-4442-A102-DFE19D9FF797}" presName="parentText" presStyleLbl="node1" presStyleIdx="0" presStyleCnt="2">
        <dgm:presLayoutVars>
          <dgm:chMax val="0"/>
          <dgm:bulletEnabled val="1"/>
        </dgm:presLayoutVars>
      </dgm:prSet>
      <dgm:spPr/>
      <dgm:t>
        <a:bodyPr/>
        <a:lstStyle/>
        <a:p>
          <a:endParaRPr lang="en-US"/>
        </a:p>
      </dgm:t>
    </dgm:pt>
    <dgm:pt modelId="{5E30A2EB-2052-4A3F-85D5-8029750C4DFE}" type="pres">
      <dgm:prSet presAssocID="{2D5D34A4-186C-4485-8AB7-585EA5895FE7}" presName="spacer" presStyleCnt="0"/>
      <dgm:spPr/>
    </dgm:pt>
    <dgm:pt modelId="{7676DA45-94D4-4B1B-BF7B-E8FD98E6322C}" type="pres">
      <dgm:prSet presAssocID="{96D0EE26-7BCA-4A70-A3B7-862440F62B49}" presName="parentText" presStyleLbl="node1" presStyleIdx="1" presStyleCnt="2">
        <dgm:presLayoutVars>
          <dgm:chMax val="0"/>
          <dgm:bulletEnabled val="1"/>
        </dgm:presLayoutVars>
      </dgm:prSet>
      <dgm:spPr/>
      <dgm:t>
        <a:bodyPr/>
        <a:lstStyle/>
        <a:p>
          <a:endParaRPr lang="en-US"/>
        </a:p>
      </dgm:t>
    </dgm:pt>
  </dgm:ptLst>
  <dgm:cxnLst>
    <dgm:cxn modelId="{FDCC582D-BB43-4F19-BDBC-7CB5DDCED4C6}" type="presOf" srcId="{96D0EE26-7BCA-4A70-A3B7-862440F62B49}" destId="{7676DA45-94D4-4B1B-BF7B-E8FD98E6322C}" srcOrd="0" destOrd="0" presId="urn:microsoft.com/office/officeart/2005/8/layout/vList2"/>
    <dgm:cxn modelId="{7519F9E1-2BFF-4509-A634-DF3CCB301B67}" type="presOf" srcId="{A2E25B5F-3C88-4442-A102-DFE19D9FF797}" destId="{2F8D3AD9-AC58-4EA0-A14B-C92994BF66DD}" srcOrd="0" destOrd="0" presId="urn:microsoft.com/office/officeart/2005/8/layout/vList2"/>
    <dgm:cxn modelId="{64AE6BF8-5FEC-4610-9937-22953FF394D4}" srcId="{2B2DA5B2-9200-4271-B7E6-986C2D66219B}" destId="{A2E25B5F-3C88-4442-A102-DFE19D9FF797}" srcOrd="0" destOrd="0" parTransId="{FD81978C-FDE5-4954-A35A-C3F764E01A64}" sibTransId="{2D5D34A4-186C-4485-8AB7-585EA5895FE7}"/>
    <dgm:cxn modelId="{0A21021A-3430-4937-969D-45F102B2C19C}" srcId="{2B2DA5B2-9200-4271-B7E6-986C2D66219B}" destId="{96D0EE26-7BCA-4A70-A3B7-862440F62B49}" srcOrd="1" destOrd="0" parTransId="{4078E484-0E46-4753-BDD5-12B5012F8AD0}" sibTransId="{3DC4DBEA-9B9B-455F-8C54-919A8B81F1EA}"/>
    <dgm:cxn modelId="{B6744EE8-7790-4D1D-B738-4736BEC35911}" type="presOf" srcId="{2B2DA5B2-9200-4271-B7E6-986C2D66219B}" destId="{695E5EF1-8B59-4FF6-A23E-5F542C31B9CA}" srcOrd="0" destOrd="0" presId="urn:microsoft.com/office/officeart/2005/8/layout/vList2"/>
    <dgm:cxn modelId="{82DBB0BE-DF64-4DE1-81F7-F85659D3BCE3}" type="presParOf" srcId="{695E5EF1-8B59-4FF6-A23E-5F542C31B9CA}" destId="{2F8D3AD9-AC58-4EA0-A14B-C92994BF66DD}" srcOrd="0" destOrd="0" presId="urn:microsoft.com/office/officeart/2005/8/layout/vList2"/>
    <dgm:cxn modelId="{F68E2056-4ECE-46CE-9683-3184389024A6}" type="presParOf" srcId="{695E5EF1-8B59-4FF6-A23E-5F542C31B9CA}" destId="{5E30A2EB-2052-4A3F-85D5-8029750C4DFE}" srcOrd="1" destOrd="0" presId="urn:microsoft.com/office/officeart/2005/8/layout/vList2"/>
    <dgm:cxn modelId="{DBE9332E-0EF6-419A-828C-88D4B04259DC}" type="presParOf" srcId="{695E5EF1-8B59-4FF6-A23E-5F542C31B9CA}" destId="{7676DA45-94D4-4B1B-BF7B-E8FD98E6322C}"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E645A2-D5AE-45F2-937B-6AEB3DF9D9AD}" type="datetimeFigureOut">
              <a:rPr lang="en-US" smtClean="0"/>
              <a:t>4/15/2016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5A2968-6DF3-4617-ACBB-02FD8677552A}" type="slidenum">
              <a:rPr lang="en-US" smtClean="0"/>
              <a:t>‹#›</a:t>
            </a:fld>
            <a:endParaRPr lang="en-US"/>
          </a:p>
        </p:txBody>
      </p:sp>
    </p:spTree>
    <p:extLst>
      <p:ext uri="{BB962C8B-B14F-4D97-AF65-F5344CB8AC3E}">
        <p14:creationId xmlns:p14="http://schemas.microsoft.com/office/powerpoint/2010/main" val="1639068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81">
              <a:defRPr/>
            </a:pPr>
            <a:r>
              <a:rPr lang="en-US" dirty="0" smtClean="0">
                <a:solidFill>
                  <a:schemeClr val="tx1"/>
                </a:solidFill>
              </a:rPr>
              <a:t>Virginia Housing and Supportive Services (HSS) has developed a plan to increase access and availability of integrated,</a:t>
            </a:r>
            <a:r>
              <a:rPr lang="en-US" baseline="0" dirty="0" smtClean="0">
                <a:solidFill>
                  <a:schemeClr val="tx1"/>
                </a:solidFill>
              </a:rPr>
              <a:t> independent housing options with appropriate supportive services for people with intellectual and/or developmental disabilities(I/DD).  Virginia’s Plan to Increase Access to Independent Living Options (VPIILO), includes the following goals, expand the inventory of affordable and accessible rental units for individuals with I/DD, increase access to rental subsidies for people with developmental disabilities, build understanding and awareness of informed choices for independent living among individuals with I/DD, families public and private organizations, developers and case managers, review federal and state policy changes to both federal and Commonwealth of VA Medicaid policies that could allow more individuals and their families to have the financial support to choose to live in accessible and affordable independent living settings and assess and advance coordinated plan implementation. </a:t>
            </a:r>
            <a:r>
              <a:rPr lang="en-US" dirty="0" smtClean="0">
                <a:solidFill>
                  <a:schemeClr val="tx1"/>
                </a:solidFill>
              </a:rPr>
              <a:t>For purposes of aligning with Virginia’s Plan to Increase Access to Independent Living Options, a definition for integrated independent housing was developed by DBHDS, Virginia DHCD, DMAS and VHDA for the Housing and Supportive Services Initiative.  For more information, visit </a:t>
            </a:r>
            <a:r>
              <a:rPr lang="en-US" u="sng" dirty="0" smtClean="0">
                <a:solidFill>
                  <a:schemeClr val="tx1"/>
                </a:solidFill>
              </a:rPr>
              <a:t>www.vahss.org/home/frequently-asked-questions</a:t>
            </a:r>
            <a:r>
              <a:rPr lang="en-US" u="none" dirty="0" smtClean="0">
                <a:solidFill>
                  <a:schemeClr val="tx1"/>
                </a:solidFill>
              </a:rPr>
              <a:t>.</a:t>
            </a:r>
            <a:endParaRPr lang="en-US" u="sng" dirty="0" smtClean="0">
              <a:solidFill>
                <a:schemeClr val="tx1"/>
              </a:solidFill>
            </a:endParaRPr>
          </a:p>
          <a:p>
            <a:endParaRPr lang="en-US" u="none" dirty="0">
              <a:solidFill>
                <a:schemeClr val="tx1"/>
              </a:solidFill>
            </a:endParaRPr>
          </a:p>
        </p:txBody>
      </p:sp>
      <p:sp>
        <p:nvSpPr>
          <p:cNvPr id="4" name="Slide Number Placeholder 3"/>
          <p:cNvSpPr>
            <a:spLocks noGrp="1"/>
          </p:cNvSpPr>
          <p:nvPr>
            <p:ph type="sldNum" sz="quarter" idx="10"/>
          </p:nvPr>
        </p:nvSpPr>
        <p:spPr/>
        <p:txBody>
          <a:bodyPr/>
          <a:lstStyle/>
          <a:p>
            <a:fld id="{66A7CAD8-E1F1-4B18-8290-D7097B6AC2A6}" type="slidenum">
              <a:rPr lang="en-US" smtClean="0"/>
              <a:pPr/>
              <a:t>10</a:t>
            </a:fld>
            <a:endParaRPr lang="en-US"/>
          </a:p>
        </p:txBody>
      </p:sp>
    </p:spTree>
    <p:extLst>
      <p:ext uri="{BB962C8B-B14F-4D97-AF65-F5344CB8AC3E}">
        <p14:creationId xmlns:p14="http://schemas.microsoft.com/office/powerpoint/2010/main" val="3601643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Individuals</a:t>
            </a:r>
            <a:r>
              <a:rPr lang="en-US" baseline="0" dirty="0" smtClean="0"/>
              <a:t> have more responsibilities in integrated, independent housing, but they can also receive supportive services through Medicaid Waivers to help them meet these responsibilities</a:t>
            </a:r>
            <a:endParaRPr lang="en-US" dirty="0"/>
          </a:p>
        </p:txBody>
      </p:sp>
      <p:sp>
        <p:nvSpPr>
          <p:cNvPr id="4" name="Slide Number Placeholder 3"/>
          <p:cNvSpPr>
            <a:spLocks noGrp="1"/>
          </p:cNvSpPr>
          <p:nvPr>
            <p:ph type="sldNum" sz="quarter" idx="10"/>
          </p:nvPr>
        </p:nvSpPr>
        <p:spPr/>
        <p:txBody>
          <a:bodyPr/>
          <a:lstStyle/>
          <a:p>
            <a:fld id="{9ED3BE23-1D1B-4CE3-AD0D-8B0C36ECC80D}" type="slidenum">
              <a:rPr lang="en-US" smtClean="0"/>
              <a:pPr/>
              <a:t>11</a:t>
            </a:fld>
            <a:endParaRPr lang="en-US"/>
          </a:p>
        </p:txBody>
      </p:sp>
    </p:spTree>
    <p:extLst>
      <p:ext uri="{BB962C8B-B14F-4D97-AF65-F5344CB8AC3E}">
        <p14:creationId xmlns:p14="http://schemas.microsoft.com/office/powerpoint/2010/main" val="573544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D3BE23-1D1B-4CE3-AD0D-8B0C36ECC80D}" type="slidenum">
              <a:rPr lang="en-US" smtClean="0"/>
              <a:pPr/>
              <a:t>14</a:t>
            </a:fld>
            <a:endParaRPr lang="en-US"/>
          </a:p>
        </p:txBody>
      </p:sp>
    </p:spTree>
    <p:extLst>
      <p:ext uri="{BB962C8B-B14F-4D97-AF65-F5344CB8AC3E}">
        <p14:creationId xmlns:p14="http://schemas.microsoft.com/office/powerpoint/2010/main" val="3398262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two main types of rent subsidies – tenant-based and project-based.</a:t>
            </a:r>
            <a:r>
              <a:rPr lang="en-US" baseline="0" dirty="0" smtClean="0"/>
              <a:t>  When program providers, often PHAs, operate both types of programs they may keep separate waiting lists for each of these programs.  You can assist people to apply for both types of programs if they choose to do so.</a:t>
            </a:r>
            <a:endParaRPr lang="en-US" dirty="0"/>
          </a:p>
        </p:txBody>
      </p:sp>
      <p:sp>
        <p:nvSpPr>
          <p:cNvPr id="4" name="Slide Number Placeholder 3"/>
          <p:cNvSpPr>
            <a:spLocks noGrp="1"/>
          </p:cNvSpPr>
          <p:nvPr>
            <p:ph type="sldNum" sz="quarter" idx="10"/>
          </p:nvPr>
        </p:nvSpPr>
        <p:spPr/>
        <p:txBody>
          <a:bodyPr/>
          <a:lstStyle/>
          <a:p>
            <a:fld id="{66A7CAD8-E1F1-4B18-8290-D7097B6AC2A6}" type="slidenum">
              <a:rPr lang="en-US" smtClean="0"/>
              <a:pPr/>
              <a:t>16</a:t>
            </a:fld>
            <a:endParaRPr lang="en-US"/>
          </a:p>
        </p:txBody>
      </p:sp>
    </p:spTree>
    <p:extLst>
      <p:ext uri="{BB962C8B-B14F-4D97-AF65-F5344CB8AC3E}">
        <p14:creationId xmlns:p14="http://schemas.microsoft.com/office/powerpoint/2010/main" val="2455272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example illustrates how a typical rent subsidy works.  Rent subsidies are also called “rental assistance”.</a:t>
            </a:r>
          </a:p>
          <a:p>
            <a:endParaRPr lang="en-US" dirty="0" smtClean="0"/>
          </a:p>
          <a:p>
            <a:r>
              <a:rPr lang="en-US" dirty="0" smtClean="0"/>
              <a:t>Rent</a:t>
            </a:r>
            <a:r>
              <a:rPr lang="en-US" baseline="0" dirty="0" smtClean="0"/>
              <a:t> subsidy programs usually make deductions from gross income of a person with a disability for “out of pocket” medical expenses.  It is important to list these expenses and gather documentation to verify the expense before completing eligibility packets.</a:t>
            </a:r>
            <a:endParaRPr lang="en-US" dirty="0" smtClean="0"/>
          </a:p>
        </p:txBody>
      </p:sp>
      <p:sp>
        <p:nvSpPr>
          <p:cNvPr id="4" name="Slide Number Placeholder 3"/>
          <p:cNvSpPr>
            <a:spLocks noGrp="1"/>
          </p:cNvSpPr>
          <p:nvPr>
            <p:ph type="sldNum" sz="quarter" idx="10"/>
          </p:nvPr>
        </p:nvSpPr>
        <p:spPr/>
        <p:txBody>
          <a:bodyPr/>
          <a:lstStyle/>
          <a:p>
            <a:fld id="{66A7CAD8-E1F1-4B18-8290-D7097B6AC2A6}" type="slidenum">
              <a:rPr lang="en-US" smtClean="0"/>
              <a:pPr/>
              <a:t>17</a:t>
            </a:fld>
            <a:endParaRPr lang="en-US"/>
          </a:p>
        </p:txBody>
      </p:sp>
    </p:spTree>
    <p:extLst>
      <p:ext uri="{BB962C8B-B14F-4D97-AF65-F5344CB8AC3E}">
        <p14:creationId xmlns:p14="http://schemas.microsoft.com/office/powerpoint/2010/main" val="1447716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assist with creating more independent housing opportunities for people with intellectual and developmental disabilities, the US Department of Justice (DOJ),</a:t>
            </a:r>
            <a:r>
              <a:rPr lang="en-US" baseline="0" dirty="0" smtClean="0"/>
              <a:t> in collaboration with HUD, will permit Virginia PHAs to adopt a targeted preference for people with I/DD.  Typically, housing organizations are not permitted to target resources to a specific type of disability.</a:t>
            </a:r>
            <a:endParaRPr lang="en-US" dirty="0"/>
          </a:p>
        </p:txBody>
      </p:sp>
      <p:sp>
        <p:nvSpPr>
          <p:cNvPr id="4" name="Slide Number Placeholder 3"/>
          <p:cNvSpPr>
            <a:spLocks noGrp="1"/>
          </p:cNvSpPr>
          <p:nvPr>
            <p:ph type="sldNum" sz="quarter" idx="10"/>
          </p:nvPr>
        </p:nvSpPr>
        <p:spPr/>
        <p:txBody>
          <a:bodyPr/>
          <a:lstStyle/>
          <a:p>
            <a:fld id="{66A7CAD8-E1F1-4B18-8290-D7097B6AC2A6}" type="slidenum">
              <a:rPr lang="en-US" smtClean="0"/>
              <a:pPr/>
              <a:t>19</a:t>
            </a:fld>
            <a:endParaRPr lang="en-US"/>
          </a:p>
        </p:txBody>
      </p:sp>
    </p:spTree>
    <p:extLst>
      <p:ext uri="{BB962C8B-B14F-4D97-AF65-F5344CB8AC3E}">
        <p14:creationId xmlns:p14="http://schemas.microsoft.com/office/powerpoint/2010/main" val="356438325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B4AF60A-713C-41BA-9788-4C493DDC0A9C}" type="datetimeFigureOut">
              <a:rPr lang="en-US" dirty="0"/>
              <a:t>4/15/2016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5E0FA7-C445-42F7-AF66-A4F5A6FC8A9C}" type="datetimeFigureOut">
              <a:rPr lang="en-US" dirty="0"/>
              <a:t>4/15/2016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85AC5C5-1A57-4420-8AFB-CE41693A794B}" type="datetimeFigureOut">
              <a:rPr lang="en-US" dirty="0"/>
              <a:t>4/15/2016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4C08AF-84E6-4329-8E67-FEA434B47075}" type="datetimeFigureOut">
              <a:rPr lang="en-US" dirty="0"/>
              <a:t>4/15/2016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4F6EE328-6AFF-436B-881F-213D56084544}" type="datetimeFigureOut">
              <a:rPr lang="en-US" dirty="0"/>
              <a:t>4/15/2016</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02069A-09EE-4C7C-86A4-2314A404921D}" type="datetimeFigureOut">
              <a:rPr lang="en-US" dirty="0"/>
              <a:t>4/15/2016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56EE7F1-171E-411F-96CA-A251A21496E7}" type="datetimeFigureOut">
              <a:rPr lang="en-US" dirty="0"/>
              <a:t>4/15/2016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872C98D-A273-4547-9B92-97D7769F71A6}" type="datetimeFigureOut">
              <a:rPr lang="en-US" dirty="0"/>
              <a:t>4/15/2016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B7CD67-0644-446C-B2AD-1C09BF34F286}" type="datetimeFigureOut">
              <a:rPr lang="en-US" dirty="0"/>
              <a:t>4/15/2016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480828-6983-48AD-9E27-CBD3696F837E}" type="datetimeFigureOut">
              <a:rPr lang="en-US" dirty="0"/>
              <a:t>4/15/2016</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5EFB91-0324-450E-B17F-36DC0ECCE413}" type="datetimeFigureOut">
              <a:rPr lang="en-US" dirty="0"/>
              <a:t>4/15/2016</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52E37674-C1BA-4107-9B06-6D4CAC3A3DF5}" type="datetimeFigureOut">
              <a:rPr lang="en-US" dirty="0"/>
              <a:t>4/15/2016</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n-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dbhds.virginia.gov/library/developmental%20services/housing/set_aside_vouchers_faq_3_2_16.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Housing Workgroups</a:t>
            </a:r>
            <a:endParaRPr lang="en-US" dirty="0"/>
          </a:p>
        </p:txBody>
      </p:sp>
      <p:sp>
        <p:nvSpPr>
          <p:cNvPr id="3" name="Subtitle 2"/>
          <p:cNvSpPr>
            <a:spLocks noGrp="1"/>
          </p:cNvSpPr>
          <p:nvPr>
            <p:ph type="subTitle" idx="1"/>
          </p:nvPr>
        </p:nvSpPr>
        <p:spPr/>
        <p:txBody>
          <a:bodyPr>
            <a:normAutofit/>
          </a:bodyPr>
          <a:lstStyle/>
          <a:p>
            <a:r>
              <a:rPr lang="en-US" dirty="0" smtClean="0"/>
              <a:t>Session One: Getting Started</a:t>
            </a:r>
          </a:p>
          <a:p>
            <a:r>
              <a:rPr lang="en-US" dirty="0"/>
              <a:t>April 27, </a:t>
            </a:r>
            <a:r>
              <a:rPr lang="en-US" dirty="0" smtClean="0"/>
              <a:t>2016</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1565" y="5191125"/>
            <a:ext cx="2266950" cy="16668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2458" y="5488817"/>
            <a:ext cx="5066270" cy="1102102"/>
          </a:xfrm>
          <a:prstGeom prst="rect">
            <a:avLst/>
          </a:prstGeom>
        </p:spPr>
      </p:pic>
    </p:spTree>
    <p:extLst>
      <p:ext uri="{BB962C8B-B14F-4D97-AF65-F5344CB8AC3E}">
        <p14:creationId xmlns:p14="http://schemas.microsoft.com/office/powerpoint/2010/main" val="2653033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4343CAE-B3FE-4870-87EA-DD75F0FBDD04}" type="slidenum">
              <a:rPr lang="en-US" smtClean="0"/>
              <a:pPr/>
              <a:t>10</a:t>
            </a:fld>
            <a:endParaRPr lang="en-US"/>
          </a:p>
        </p:txBody>
      </p:sp>
      <p:graphicFrame>
        <p:nvGraphicFramePr>
          <p:cNvPr id="4" name="Diagram 3"/>
          <p:cNvGraphicFramePr/>
          <p:nvPr>
            <p:extLst>
              <p:ext uri="{D42A27DB-BD31-4B8C-83A1-F6EECF244321}">
                <p14:modId xmlns:p14="http://schemas.microsoft.com/office/powerpoint/2010/main" val="3719305250"/>
              </p:ext>
            </p:extLst>
          </p:nvPr>
        </p:nvGraphicFramePr>
        <p:xfrm>
          <a:off x="3657601" y="914401"/>
          <a:ext cx="6533745" cy="59105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1676400" y="152401"/>
            <a:ext cx="2567354" cy="2602522"/>
          </a:xfrm>
          <a:prstGeom prst="rect">
            <a:avLst/>
          </a:prstGeom>
          <a:noFill/>
        </p:spPr>
        <p:txBody>
          <a:bodyPr wrap="square" rtlCol="0">
            <a:spAutoFit/>
          </a:bodyPr>
          <a:lstStyle/>
          <a:p>
            <a:r>
              <a:rPr lang="en-US" sz="3200" dirty="0"/>
              <a:t>Integrated, Independent Housing:  </a:t>
            </a:r>
          </a:p>
          <a:p>
            <a:r>
              <a:rPr lang="en-US" sz="3200" dirty="0"/>
              <a:t>Core Concepts</a:t>
            </a:r>
          </a:p>
        </p:txBody>
      </p:sp>
    </p:spTree>
    <p:extLst>
      <p:ext uri="{BB962C8B-B14F-4D97-AF65-F5344CB8AC3E}">
        <p14:creationId xmlns:p14="http://schemas.microsoft.com/office/powerpoint/2010/main" val="460081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8534400" cy="1143000"/>
          </a:xfrm>
        </p:spPr>
        <p:txBody>
          <a:bodyPr>
            <a:noAutofit/>
          </a:bodyPr>
          <a:lstStyle/>
          <a:p>
            <a:r>
              <a:rPr lang="en-US" sz="3200" dirty="0"/>
              <a:t>What Integrated, Independent Housing Looks Like</a:t>
            </a:r>
          </a:p>
        </p:txBody>
      </p:sp>
      <p:sp>
        <p:nvSpPr>
          <p:cNvPr id="6" name="Text Placeholder 5"/>
          <p:cNvSpPr>
            <a:spLocks noGrp="1"/>
          </p:cNvSpPr>
          <p:nvPr>
            <p:ph type="body" idx="1"/>
          </p:nvPr>
        </p:nvSpPr>
        <p:spPr>
          <a:xfrm>
            <a:off x="1752600" y="1535113"/>
            <a:ext cx="4268788" cy="639762"/>
          </a:xfrm>
        </p:spPr>
        <p:txBody>
          <a:bodyPr>
            <a:normAutofit lnSpcReduction="10000"/>
          </a:bodyPr>
          <a:lstStyle/>
          <a:p>
            <a:r>
              <a:rPr lang="en-US" dirty="0" smtClean="0">
                <a:solidFill>
                  <a:srgbClr val="92D050"/>
                </a:solidFill>
              </a:rPr>
              <a:t>IN INTEGRATED, INDEPENDENT HOUSING, PEOPLE WITH I/DD…</a:t>
            </a:r>
            <a:endParaRPr lang="en-US" dirty="0">
              <a:solidFill>
                <a:srgbClr val="92D050"/>
              </a:solidFill>
            </a:endParaRPr>
          </a:p>
        </p:txBody>
      </p:sp>
      <p:sp>
        <p:nvSpPr>
          <p:cNvPr id="7" name="Content Placeholder 6"/>
          <p:cNvSpPr>
            <a:spLocks noGrp="1"/>
          </p:cNvSpPr>
          <p:nvPr>
            <p:ph sz="half" idx="2"/>
          </p:nvPr>
        </p:nvSpPr>
        <p:spPr>
          <a:xfrm>
            <a:off x="1752600" y="2174874"/>
            <a:ext cx="4268788" cy="4530726"/>
          </a:xfrm>
          <a:ln>
            <a:solidFill>
              <a:schemeClr val="tx1"/>
            </a:solidFill>
          </a:ln>
        </p:spPr>
        <p:txBody>
          <a:bodyPr>
            <a:normAutofit fontScale="92500" lnSpcReduction="20000"/>
          </a:bodyPr>
          <a:lstStyle/>
          <a:p>
            <a:r>
              <a:rPr lang="en-US" dirty="0" smtClean="0"/>
              <a:t>live in same building types and locations  where those without disabilities live (based on income) </a:t>
            </a:r>
          </a:p>
          <a:p>
            <a:r>
              <a:rPr lang="en-US" dirty="0" smtClean="0"/>
              <a:t>decide who to live with, who provides support services and when, what the schedule is, what to eat, how to decorate, and who visits</a:t>
            </a:r>
          </a:p>
          <a:p>
            <a:r>
              <a:rPr lang="en-US" dirty="0" smtClean="0"/>
              <a:t>can fully participate in community life (social, recreation, religious, education, civic, etc)</a:t>
            </a:r>
          </a:p>
          <a:p>
            <a:r>
              <a:rPr lang="en-US" dirty="0" smtClean="0"/>
              <a:t>can afford the rent</a:t>
            </a:r>
          </a:p>
          <a:p>
            <a:r>
              <a:rPr lang="en-US" dirty="0" smtClean="0"/>
              <a:t>have accessible living space that meets physical, sensory and/or communication needs; and </a:t>
            </a:r>
          </a:p>
          <a:p>
            <a:r>
              <a:rPr lang="en-US" dirty="0" smtClean="0"/>
              <a:t>sub-lease, lease or own their unit </a:t>
            </a:r>
          </a:p>
        </p:txBody>
      </p:sp>
      <p:sp>
        <p:nvSpPr>
          <p:cNvPr id="8" name="Text Placeholder 7"/>
          <p:cNvSpPr>
            <a:spLocks noGrp="1"/>
          </p:cNvSpPr>
          <p:nvPr>
            <p:ph type="body" sz="quarter" idx="3"/>
          </p:nvPr>
        </p:nvSpPr>
        <p:spPr>
          <a:xfrm>
            <a:off x="6169026" y="1535113"/>
            <a:ext cx="4346575" cy="639762"/>
          </a:xfrm>
        </p:spPr>
        <p:txBody>
          <a:bodyPr>
            <a:normAutofit fontScale="85000" lnSpcReduction="10000"/>
          </a:bodyPr>
          <a:lstStyle/>
          <a:p>
            <a:r>
              <a:rPr lang="en-US" dirty="0" smtClean="0">
                <a:solidFill>
                  <a:srgbClr val="FF0000"/>
                </a:solidFill>
              </a:rPr>
              <a:t>IN HOUSING THAT IS NOT INTEGRATED AND INDEPENDENT, PEOPLE WITH I/DD…</a:t>
            </a:r>
            <a:endParaRPr lang="en-US" dirty="0">
              <a:solidFill>
                <a:srgbClr val="FF0000"/>
              </a:solidFill>
            </a:endParaRPr>
          </a:p>
        </p:txBody>
      </p:sp>
      <p:sp>
        <p:nvSpPr>
          <p:cNvPr id="9" name="Content Placeholder 8"/>
          <p:cNvSpPr>
            <a:spLocks noGrp="1"/>
          </p:cNvSpPr>
          <p:nvPr>
            <p:ph sz="quarter" idx="4"/>
          </p:nvPr>
        </p:nvSpPr>
        <p:spPr>
          <a:xfrm>
            <a:off x="6169026" y="2174874"/>
            <a:ext cx="4346575" cy="4530726"/>
          </a:xfrm>
          <a:ln>
            <a:solidFill>
              <a:schemeClr val="tx1"/>
            </a:solidFill>
          </a:ln>
        </p:spPr>
        <p:txBody>
          <a:bodyPr>
            <a:normAutofit fontScale="92500" lnSpcReduction="10000"/>
          </a:bodyPr>
          <a:lstStyle/>
          <a:p>
            <a:r>
              <a:rPr lang="en-US" dirty="0" smtClean="0"/>
              <a:t>live on a dedicated floor or wing of a building for people with disabilities</a:t>
            </a:r>
          </a:p>
          <a:p>
            <a:r>
              <a:rPr lang="en-US" dirty="0" smtClean="0"/>
              <a:t>are placed in programs with a “level of care” such as nursing, intermediate, assisted or board &amp; care facilities, or group homes</a:t>
            </a:r>
          </a:p>
          <a:p>
            <a:r>
              <a:rPr lang="en-US" dirty="0" smtClean="0"/>
              <a:t>may be ineligible for rent subsidies unless they participate in support services</a:t>
            </a:r>
          </a:p>
          <a:p>
            <a:r>
              <a:rPr lang="en-US" dirty="0" smtClean="0"/>
              <a:t>live with aging parents or guardians until there is a crisis </a:t>
            </a:r>
          </a:p>
          <a:p>
            <a:r>
              <a:rPr lang="en-US" dirty="0" smtClean="0"/>
              <a:t>pay almost all their monthly income toward a program fee</a:t>
            </a:r>
          </a:p>
          <a:p>
            <a:r>
              <a:rPr lang="en-US" dirty="0" smtClean="0"/>
              <a:t>have no tenancy rights</a:t>
            </a:r>
          </a:p>
          <a:p>
            <a:endParaRPr lang="en-US" dirty="0"/>
          </a:p>
        </p:txBody>
      </p:sp>
      <p:sp>
        <p:nvSpPr>
          <p:cNvPr id="4" name="Slide Number Placeholder 3"/>
          <p:cNvSpPr>
            <a:spLocks noGrp="1"/>
          </p:cNvSpPr>
          <p:nvPr>
            <p:ph type="sldNum" sz="quarter" idx="12"/>
          </p:nvPr>
        </p:nvSpPr>
        <p:spPr/>
        <p:txBody>
          <a:bodyPr/>
          <a:lstStyle/>
          <a:p>
            <a:fld id="{32C7DE3A-CB22-4BC2-994C-EEB92777735E}" type="slidenum">
              <a:rPr lang="en-US" smtClean="0"/>
              <a:pPr/>
              <a:t>11</a:t>
            </a:fld>
            <a:endParaRPr lang="en-US"/>
          </a:p>
        </p:txBody>
      </p:sp>
    </p:spTree>
    <p:extLst>
      <p:ext uri="{BB962C8B-B14F-4D97-AF65-F5344CB8AC3E}">
        <p14:creationId xmlns:p14="http://schemas.microsoft.com/office/powerpoint/2010/main" val="22849371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Housing vs. Services	</a:t>
            </a:r>
            <a:endParaRPr lang="en-US" dirty="0"/>
          </a:p>
        </p:txBody>
      </p:sp>
      <p:sp>
        <p:nvSpPr>
          <p:cNvPr id="3" name="Text Placeholder 2"/>
          <p:cNvSpPr>
            <a:spLocks noGrp="1"/>
          </p:cNvSpPr>
          <p:nvPr>
            <p:ph type="body" idx="1"/>
          </p:nvPr>
        </p:nvSpPr>
        <p:spPr/>
        <p:txBody>
          <a:bodyPr/>
          <a:lstStyle/>
          <a:p>
            <a:r>
              <a:rPr lang="en-US" dirty="0" smtClean="0"/>
              <a:t>Housing	</a:t>
            </a:r>
            <a:endParaRPr lang="en-US" dirty="0"/>
          </a:p>
        </p:txBody>
      </p:sp>
      <p:sp>
        <p:nvSpPr>
          <p:cNvPr id="4" name="Content Placeholder 3"/>
          <p:cNvSpPr>
            <a:spLocks noGrp="1"/>
          </p:cNvSpPr>
          <p:nvPr>
            <p:ph sz="half" idx="2"/>
          </p:nvPr>
        </p:nvSpPr>
        <p:spPr/>
        <p:txBody>
          <a:bodyPr/>
          <a:lstStyle/>
          <a:p>
            <a:r>
              <a:rPr lang="en-US" dirty="0" smtClean="0"/>
              <a:t>Where you live</a:t>
            </a:r>
          </a:p>
          <a:p>
            <a:r>
              <a:rPr lang="en-US" dirty="0" smtClean="0"/>
              <a:t>May be owned or rented</a:t>
            </a:r>
          </a:p>
          <a:p>
            <a:r>
              <a:rPr lang="en-US" dirty="0" smtClean="0"/>
              <a:t>It may change over time</a:t>
            </a:r>
          </a:p>
          <a:p>
            <a:r>
              <a:rPr lang="en-US" dirty="0" smtClean="0"/>
              <a:t>Example: my apartment</a:t>
            </a:r>
            <a:endParaRPr lang="en-US" dirty="0"/>
          </a:p>
        </p:txBody>
      </p:sp>
      <p:sp>
        <p:nvSpPr>
          <p:cNvPr id="5" name="Text Placeholder 4"/>
          <p:cNvSpPr>
            <a:spLocks noGrp="1"/>
          </p:cNvSpPr>
          <p:nvPr>
            <p:ph type="body" sz="quarter" idx="3"/>
          </p:nvPr>
        </p:nvSpPr>
        <p:spPr/>
        <p:txBody>
          <a:bodyPr/>
          <a:lstStyle/>
          <a:p>
            <a:r>
              <a:rPr lang="en-US" dirty="0" smtClean="0"/>
              <a:t>Services</a:t>
            </a:r>
            <a:endParaRPr lang="en-US" dirty="0"/>
          </a:p>
        </p:txBody>
      </p:sp>
      <p:sp>
        <p:nvSpPr>
          <p:cNvPr id="6" name="Content Placeholder 5"/>
          <p:cNvSpPr>
            <a:spLocks noGrp="1"/>
          </p:cNvSpPr>
          <p:nvPr>
            <p:ph sz="quarter" idx="4"/>
          </p:nvPr>
        </p:nvSpPr>
        <p:spPr/>
        <p:txBody>
          <a:bodyPr/>
          <a:lstStyle/>
          <a:p>
            <a:r>
              <a:rPr lang="en-US" dirty="0" smtClean="0"/>
              <a:t>The assistance you need to live there and have a good life</a:t>
            </a:r>
          </a:p>
          <a:p>
            <a:r>
              <a:rPr lang="en-US" dirty="0" smtClean="0"/>
              <a:t>May be provided by a variety of groups at any given time</a:t>
            </a:r>
          </a:p>
          <a:p>
            <a:r>
              <a:rPr lang="en-US" dirty="0" smtClean="0"/>
              <a:t>Can be changed over time based upon the needs and desires of the person</a:t>
            </a:r>
          </a:p>
          <a:p>
            <a:r>
              <a:rPr lang="en-US" dirty="0" smtClean="0"/>
              <a:t>Example: the help provided to me through my Medicaid Waiver</a:t>
            </a:r>
            <a:endParaRPr lang="en-US" dirty="0"/>
          </a:p>
        </p:txBody>
      </p:sp>
    </p:spTree>
    <p:extLst>
      <p:ext uri="{BB962C8B-B14F-4D97-AF65-F5344CB8AC3E}">
        <p14:creationId xmlns:p14="http://schemas.microsoft.com/office/powerpoint/2010/main" val="1121293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My Home with Individual Supports</a:t>
            </a:r>
            <a:br>
              <a:rPr lang="en-US" dirty="0" smtClean="0"/>
            </a:br>
            <a:endParaRPr lang="en-US" dirty="0"/>
          </a:p>
        </p:txBody>
      </p:sp>
      <p:sp>
        <p:nvSpPr>
          <p:cNvPr id="3" name="Content Placeholder 2"/>
          <p:cNvSpPr>
            <a:spLocks noGrp="1"/>
          </p:cNvSpPr>
          <p:nvPr>
            <p:ph sz="half" idx="1"/>
          </p:nvPr>
        </p:nvSpPr>
        <p:spPr>
          <a:xfrm>
            <a:off x="1793631" y="1834663"/>
            <a:ext cx="8382000" cy="3581401"/>
          </a:xfrm>
        </p:spPr>
        <p:txBody>
          <a:bodyPr>
            <a:normAutofit/>
          </a:bodyPr>
          <a:lstStyle/>
          <a:p>
            <a:r>
              <a:rPr lang="en-US" dirty="0" smtClean="0"/>
              <a:t>What is it?</a:t>
            </a:r>
          </a:p>
          <a:p>
            <a:pPr lvl="1"/>
            <a:r>
              <a:rPr lang="en-US" dirty="0" smtClean="0"/>
              <a:t>Individual (or family, guardian or </a:t>
            </a:r>
            <a:r>
              <a:rPr lang="en-US" dirty="0" err="1" smtClean="0"/>
              <a:t>microboard</a:t>
            </a:r>
            <a:r>
              <a:rPr lang="en-US" dirty="0" smtClean="0"/>
              <a:t>) leases with a landlord on the private market</a:t>
            </a:r>
          </a:p>
          <a:p>
            <a:pPr lvl="1"/>
            <a:r>
              <a:rPr lang="en-US" dirty="0" smtClean="0"/>
              <a:t>Individual chooses service provider</a:t>
            </a:r>
          </a:p>
          <a:p>
            <a:endParaRPr lang="en-US" dirty="0"/>
          </a:p>
        </p:txBody>
      </p:sp>
      <p:pic>
        <p:nvPicPr>
          <p:cNvPr id="6" name="Content Placeholder 5" descr="BestChoice_PersonalCareAides.jpg"/>
          <p:cNvPicPr>
            <a:picLocks noGrp="1" noChangeAspect="1"/>
          </p:cNvPicPr>
          <p:nvPr>
            <p:ph sz="half" idx="2"/>
          </p:nvPr>
        </p:nvPicPr>
        <p:blipFill>
          <a:blip r:embed="rId2" cstate="print"/>
          <a:stretch>
            <a:fillRect/>
          </a:stretch>
        </p:blipFill>
        <p:spPr>
          <a:xfrm>
            <a:off x="3581400" y="3429000"/>
            <a:ext cx="5284304" cy="2209800"/>
          </a:xfrm>
        </p:spPr>
      </p:pic>
      <p:sp>
        <p:nvSpPr>
          <p:cNvPr id="5" name="Slide Number Placeholder 4"/>
          <p:cNvSpPr>
            <a:spLocks noGrp="1"/>
          </p:cNvSpPr>
          <p:nvPr>
            <p:ph type="sldNum" sz="quarter" idx="12"/>
          </p:nvPr>
        </p:nvSpPr>
        <p:spPr/>
        <p:txBody>
          <a:bodyPr/>
          <a:lstStyle/>
          <a:p>
            <a:fld id="{32C7DE3A-CB22-4BC2-994C-EEB92777735E}" type="slidenum">
              <a:rPr lang="en-US" smtClean="0"/>
              <a:pPr/>
              <a:t>13</a:t>
            </a:fld>
            <a:endParaRPr lang="en-US"/>
          </a:p>
        </p:txBody>
      </p:sp>
    </p:spTree>
    <p:extLst>
      <p:ext uri="{BB962C8B-B14F-4D97-AF65-F5344CB8AC3E}">
        <p14:creationId xmlns:p14="http://schemas.microsoft.com/office/powerpoint/2010/main" val="309935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Individual Supportive Housing</a:t>
            </a:r>
            <a:endParaRPr lang="en-US" dirty="0"/>
          </a:p>
        </p:txBody>
      </p:sp>
      <p:sp>
        <p:nvSpPr>
          <p:cNvPr id="8" name="Content Placeholder 7"/>
          <p:cNvSpPr>
            <a:spLocks noGrp="1"/>
          </p:cNvSpPr>
          <p:nvPr>
            <p:ph sz="half" idx="1"/>
          </p:nvPr>
        </p:nvSpPr>
        <p:spPr>
          <a:xfrm>
            <a:off x="1450848" y="2215661"/>
            <a:ext cx="4648200" cy="5410200"/>
          </a:xfrm>
        </p:spPr>
        <p:txBody>
          <a:bodyPr>
            <a:normAutofit/>
          </a:bodyPr>
          <a:lstStyle/>
          <a:p>
            <a:r>
              <a:rPr lang="en-US" dirty="0" smtClean="0"/>
              <a:t>What is it?</a:t>
            </a:r>
          </a:p>
          <a:p>
            <a:pPr lvl="1"/>
            <a:r>
              <a:rPr lang="en-US" dirty="0" smtClean="0"/>
              <a:t>Housing provider selects apartment or house and location</a:t>
            </a:r>
          </a:p>
          <a:p>
            <a:pPr lvl="1"/>
            <a:r>
              <a:rPr lang="en-US" dirty="0" smtClean="0"/>
              <a:t>Housing provider either</a:t>
            </a:r>
          </a:p>
          <a:p>
            <a:pPr lvl="2"/>
            <a:r>
              <a:rPr lang="en-US" dirty="0" smtClean="0"/>
              <a:t>owns unit and leases to individual</a:t>
            </a:r>
          </a:p>
          <a:p>
            <a:pPr lvl="2"/>
            <a:r>
              <a:rPr lang="en-US" dirty="0" smtClean="0"/>
              <a:t>leases unit and subleases to individual</a:t>
            </a:r>
          </a:p>
          <a:p>
            <a:pPr lvl="1"/>
            <a:r>
              <a:rPr lang="en-US" dirty="0" smtClean="0"/>
              <a:t>Individual chooses service provider</a:t>
            </a:r>
          </a:p>
          <a:p>
            <a:endParaRPr lang="en-US" dirty="0"/>
          </a:p>
        </p:txBody>
      </p:sp>
      <p:pic>
        <p:nvPicPr>
          <p:cNvPr id="6" name="Content Placeholder 5" descr="House-Hunting.jpg"/>
          <p:cNvPicPr>
            <a:picLocks noGrp="1" noChangeAspect="1"/>
          </p:cNvPicPr>
          <p:nvPr>
            <p:ph sz="half" idx="2"/>
          </p:nvPr>
        </p:nvPicPr>
        <p:blipFill>
          <a:blip r:embed="rId3" cstate="print"/>
          <a:stretch>
            <a:fillRect/>
          </a:stretch>
        </p:blipFill>
        <p:spPr>
          <a:xfrm>
            <a:off x="6477000" y="2438401"/>
            <a:ext cx="4038600" cy="2691409"/>
          </a:xfrm>
        </p:spPr>
      </p:pic>
      <p:sp>
        <p:nvSpPr>
          <p:cNvPr id="7" name="Slide Number Placeholder 6"/>
          <p:cNvSpPr>
            <a:spLocks noGrp="1"/>
          </p:cNvSpPr>
          <p:nvPr>
            <p:ph type="sldNum" sz="quarter" idx="12"/>
          </p:nvPr>
        </p:nvSpPr>
        <p:spPr/>
        <p:txBody>
          <a:bodyPr/>
          <a:lstStyle/>
          <a:p>
            <a:fld id="{32C7DE3A-CB22-4BC2-994C-EEB92777735E}" type="slidenum">
              <a:rPr lang="en-US" smtClean="0"/>
              <a:pPr/>
              <a:t>14</a:t>
            </a:fld>
            <a:endParaRPr lang="en-US"/>
          </a:p>
        </p:txBody>
      </p:sp>
    </p:spTree>
    <p:extLst>
      <p:ext uri="{BB962C8B-B14F-4D97-AF65-F5344CB8AC3E}">
        <p14:creationId xmlns:p14="http://schemas.microsoft.com/office/powerpoint/2010/main" val="1718426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Clustered Supportive Housing</a:t>
            </a:r>
            <a:endParaRPr lang="en-US" dirty="0"/>
          </a:p>
        </p:txBody>
      </p:sp>
      <p:sp>
        <p:nvSpPr>
          <p:cNvPr id="8" name="Content Placeholder 7"/>
          <p:cNvSpPr>
            <a:spLocks noGrp="1"/>
          </p:cNvSpPr>
          <p:nvPr>
            <p:ph sz="half" idx="1"/>
          </p:nvPr>
        </p:nvSpPr>
        <p:spPr>
          <a:xfrm>
            <a:off x="1219200" y="1676400"/>
            <a:ext cx="4724400" cy="5181600"/>
          </a:xfrm>
        </p:spPr>
        <p:txBody>
          <a:bodyPr>
            <a:normAutofit fontScale="92500" lnSpcReduction="10000"/>
          </a:bodyPr>
          <a:lstStyle/>
          <a:p>
            <a:r>
              <a:rPr lang="en-US" dirty="0" smtClean="0"/>
              <a:t>What is it?</a:t>
            </a:r>
          </a:p>
          <a:p>
            <a:pPr lvl="1"/>
            <a:r>
              <a:rPr lang="en-US" dirty="0" smtClean="0"/>
              <a:t>Service provider identifies several units in same property &amp; partners with housing provider to use as supportive housing.</a:t>
            </a:r>
          </a:p>
          <a:p>
            <a:pPr lvl="1"/>
            <a:r>
              <a:rPr lang="en-US" dirty="0" smtClean="0"/>
              <a:t>Housing provider either </a:t>
            </a:r>
          </a:p>
          <a:p>
            <a:pPr lvl="2"/>
            <a:r>
              <a:rPr lang="en-US" dirty="0" smtClean="0"/>
              <a:t>leases or subleases units to individuals </a:t>
            </a:r>
          </a:p>
          <a:p>
            <a:pPr lvl="2"/>
            <a:r>
              <a:rPr lang="en-US" dirty="0" smtClean="0"/>
              <a:t>leases units to service provider, which subleases to individuals </a:t>
            </a:r>
          </a:p>
          <a:p>
            <a:pPr lvl="3"/>
            <a:r>
              <a:rPr lang="en-US" sz="1900" dirty="0"/>
              <a:t>Service provider has separate housing and supportive services “entities”</a:t>
            </a:r>
          </a:p>
          <a:p>
            <a:pPr lvl="3"/>
            <a:r>
              <a:rPr lang="en-US" sz="1900" dirty="0"/>
              <a:t>Housing “entity” is responsible for sublease</a:t>
            </a:r>
          </a:p>
          <a:p>
            <a:pPr lvl="1"/>
            <a:r>
              <a:rPr lang="en-US" dirty="0" smtClean="0"/>
              <a:t>Housing provider often gets project based rent subsidies in clustered units</a:t>
            </a:r>
          </a:p>
          <a:p>
            <a:pPr lvl="1"/>
            <a:r>
              <a:rPr lang="en-US" dirty="0" smtClean="0"/>
              <a:t>Service provider offers and coordinates supports (individuals are not required to remain with this service provider)</a:t>
            </a:r>
          </a:p>
          <a:p>
            <a:pPr lvl="1"/>
            <a:r>
              <a:rPr lang="en-US" dirty="0" smtClean="0"/>
              <a:t>If tenant leaves, housing provider asks service provider for referral to fill unit.</a:t>
            </a:r>
          </a:p>
        </p:txBody>
      </p:sp>
      <p:sp>
        <p:nvSpPr>
          <p:cNvPr id="7" name="Slide Number Placeholder 6"/>
          <p:cNvSpPr>
            <a:spLocks noGrp="1"/>
          </p:cNvSpPr>
          <p:nvPr>
            <p:ph type="sldNum" sz="quarter" idx="12"/>
          </p:nvPr>
        </p:nvSpPr>
        <p:spPr/>
        <p:txBody>
          <a:bodyPr/>
          <a:lstStyle/>
          <a:p>
            <a:fld id="{32C7DE3A-CB22-4BC2-994C-EEB92777735E}" type="slidenum">
              <a:rPr lang="en-US" smtClean="0"/>
              <a:pPr/>
              <a:t>15</a:t>
            </a:fld>
            <a:endParaRPr lang="en-US"/>
          </a:p>
        </p:txBody>
      </p:sp>
      <p:pic>
        <p:nvPicPr>
          <p:cNvPr id="23" name="Content Placeholder 5" descr="building2.png"/>
          <p:cNvPicPr>
            <a:picLocks noGrp="1" noChangeAspect="1"/>
          </p:cNvPicPr>
          <p:nvPr>
            <p:ph sz="half" idx="2"/>
          </p:nvPr>
        </p:nvPicPr>
        <p:blipFill>
          <a:blip r:embed="rId2" cstate="print"/>
          <a:stretch>
            <a:fillRect/>
          </a:stretch>
        </p:blipFill>
        <p:spPr>
          <a:xfrm>
            <a:off x="6172200" y="2286000"/>
            <a:ext cx="4038600" cy="3104674"/>
          </a:xfrm>
        </p:spPr>
      </p:pic>
      <p:sp>
        <p:nvSpPr>
          <p:cNvPr id="24" name="Right Arrow 23"/>
          <p:cNvSpPr/>
          <p:nvPr/>
        </p:nvSpPr>
        <p:spPr>
          <a:xfrm>
            <a:off x="6629400" y="3200400"/>
            <a:ext cx="381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rot="10800000">
            <a:off x="9677400" y="3657600"/>
            <a:ext cx="381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rot="16200000">
            <a:off x="7429500" y="4686300"/>
            <a:ext cx="381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Arrow 26"/>
          <p:cNvSpPr/>
          <p:nvPr/>
        </p:nvSpPr>
        <p:spPr>
          <a:xfrm rot="5400000">
            <a:off x="8115300" y="34671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343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389562" y="2"/>
            <a:ext cx="7543800" cy="1450757"/>
          </a:xfrm>
        </p:spPr>
        <p:txBody>
          <a:bodyPr>
            <a:normAutofit/>
          </a:bodyPr>
          <a:lstStyle/>
          <a:p>
            <a:pPr algn="ctr">
              <a:defRPr/>
            </a:pPr>
            <a:r>
              <a:rPr lang="en-US" dirty="0" smtClean="0"/>
              <a:t>Types of Rental Assistance</a:t>
            </a:r>
          </a:p>
        </p:txBody>
      </p:sp>
      <p:sp>
        <p:nvSpPr>
          <p:cNvPr id="14339" name="Rectangle 3"/>
          <p:cNvSpPr>
            <a:spLocks noGrp="1" noChangeArrowheads="1"/>
          </p:cNvSpPr>
          <p:nvPr>
            <p:ph idx="1"/>
          </p:nvPr>
        </p:nvSpPr>
        <p:spPr>
          <a:xfrm>
            <a:off x="2201045" y="2234840"/>
            <a:ext cx="7543800" cy="4023360"/>
          </a:xfrm>
        </p:spPr>
        <p:txBody>
          <a:bodyPr/>
          <a:lstStyle/>
          <a:p>
            <a:pPr eaLnBrk="1" hangingPunct="1"/>
            <a:r>
              <a:rPr lang="en-US" sz="2800" dirty="0"/>
              <a:t>Project-Based Rental Assistance (PBRA)</a:t>
            </a:r>
          </a:p>
          <a:p>
            <a:pPr eaLnBrk="1" hangingPunct="1"/>
            <a:endParaRPr lang="en-US" sz="2800" dirty="0"/>
          </a:p>
          <a:p>
            <a:pPr eaLnBrk="1" hangingPunct="1"/>
            <a:r>
              <a:rPr lang="en-US" sz="2800" dirty="0"/>
              <a:t>Tenant-Based Rental Assistance (TBRA)</a:t>
            </a:r>
          </a:p>
        </p:txBody>
      </p:sp>
      <p:pic>
        <p:nvPicPr>
          <p:cNvPr id="2" name="Picture 1"/>
          <p:cNvPicPr>
            <a:picLocks noChangeAspect="1"/>
          </p:cNvPicPr>
          <p:nvPr/>
        </p:nvPicPr>
        <p:blipFill>
          <a:blip r:embed="rId3" cstate="print"/>
          <a:stretch>
            <a:fillRect/>
          </a:stretch>
        </p:blipFill>
        <p:spPr>
          <a:xfrm>
            <a:off x="6444660" y="3857416"/>
            <a:ext cx="1783235" cy="1926503"/>
          </a:xfrm>
          <a:prstGeom prst="rect">
            <a:avLst/>
          </a:prstGeom>
        </p:spPr>
      </p:pic>
      <p:sp>
        <p:nvSpPr>
          <p:cNvPr id="5" name="Slide Number Placeholder 4"/>
          <p:cNvSpPr>
            <a:spLocks noGrp="1"/>
          </p:cNvSpPr>
          <p:nvPr>
            <p:ph type="sldNum" sz="quarter" idx="12"/>
          </p:nvPr>
        </p:nvSpPr>
        <p:spPr/>
        <p:txBody>
          <a:bodyPr/>
          <a:lstStyle/>
          <a:p>
            <a:fld id="{84343CAE-B3FE-4870-87EA-DD75F0FBDD04}" type="slidenum">
              <a:rPr lang="en-US" smtClean="0"/>
              <a:pPr/>
              <a:t>16</a:t>
            </a:fld>
            <a:endParaRPr lang="en-US"/>
          </a:p>
        </p:txBody>
      </p:sp>
    </p:spTree>
    <p:extLst>
      <p:ext uri="{BB962C8B-B14F-4D97-AF65-F5344CB8AC3E}">
        <p14:creationId xmlns:p14="http://schemas.microsoft.com/office/powerpoint/2010/main" val="2859677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05519" y="155642"/>
            <a:ext cx="7315200" cy="1143000"/>
          </a:xfrm>
        </p:spPr>
        <p:txBody>
          <a:bodyPr>
            <a:normAutofit fontScale="90000"/>
          </a:bodyPr>
          <a:lstStyle/>
          <a:p>
            <a:pPr algn="ctr"/>
            <a:r>
              <a:rPr lang="en-US" dirty="0" smtClean="0"/>
              <a:t>What is a Rent Subsidy?</a:t>
            </a:r>
            <a:endParaRPr lang="en-US" dirty="0"/>
          </a:p>
        </p:txBody>
      </p:sp>
      <p:graphicFrame>
        <p:nvGraphicFramePr>
          <p:cNvPr id="4" name="Content Placeholder 3"/>
          <p:cNvGraphicFramePr>
            <a:graphicFrameLocks noGrp="1"/>
          </p:cNvGraphicFramePr>
          <p:nvPr>
            <p:ph idx="4294967295"/>
            <p:extLst/>
          </p:nvPr>
        </p:nvGraphicFramePr>
        <p:xfrm>
          <a:off x="2380034" y="1942188"/>
          <a:ext cx="7616758" cy="42446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cstate="print"/>
          <a:stretch>
            <a:fillRect/>
          </a:stretch>
        </p:blipFill>
        <p:spPr>
          <a:xfrm>
            <a:off x="8823468" y="2"/>
            <a:ext cx="1607344" cy="2143125"/>
          </a:xfrm>
          <a:prstGeom prst="rect">
            <a:avLst/>
          </a:prstGeom>
        </p:spPr>
      </p:pic>
      <p:sp>
        <p:nvSpPr>
          <p:cNvPr id="6" name="Slide Number Placeholder 5"/>
          <p:cNvSpPr>
            <a:spLocks noGrp="1"/>
          </p:cNvSpPr>
          <p:nvPr>
            <p:ph type="sldNum" sz="quarter" idx="12"/>
          </p:nvPr>
        </p:nvSpPr>
        <p:spPr/>
        <p:txBody>
          <a:bodyPr/>
          <a:lstStyle/>
          <a:p>
            <a:fld id="{84343CAE-B3FE-4870-87EA-DD75F0FBDD04}" type="slidenum">
              <a:rPr lang="en-US" smtClean="0"/>
              <a:pPr/>
              <a:t>17</a:t>
            </a:fld>
            <a:endParaRPr lang="en-US"/>
          </a:p>
        </p:txBody>
      </p:sp>
    </p:spTree>
    <p:extLst>
      <p:ext uri="{BB962C8B-B14F-4D97-AF65-F5344CB8AC3E}">
        <p14:creationId xmlns:p14="http://schemas.microsoft.com/office/powerpoint/2010/main" val="976411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Dept. of Justice Target Population </a:t>
            </a:r>
            <a:br>
              <a:rPr lang="en-US" dirty="0" smtClean="0"/>
            </a:br>
            <a:r>
              <a:rPr lang="en-US" dirty="0" smtClean="0"/>
              <a:t>Special Admissions Preference:  Eligibility</a:t>
            </a:r>
            <a:endParaRPr lang="en-US" dirty="0"/>
          </a:p>
        </p:txBody>
      </p:sp>
      <p:sp>
        <p:nvSpPr>
          <p:cNvPr id="3" name="Content Placeholder 2"/>
          <p:cNvSpPr>
            <a:spLocks noGrp="1"/>
          </p:cNvSpPr>
          <p:nvPr>
            <p:ph idx="1"/>
          </p:nvPr>
        </p:nvSpPr>
        <p:spPr>
          <a:xfrm>
            <a:off x="5451231" y="2226734"/>
            <a:ext cx="5257800" cy="4631266"/>
          </a:xfrm>
        </p:spPr>
        <p:txBody>
          <a:bodyPr>
            <a:normAutofit fontScale="85000" lnSpcReduction="20000"/>
          </a:bodyPr>
          <a:lstStyle/>
          <a:p>
            <a:r>
              <a:rPr lang="en-US" sz="2400" b="1" dirty="0"/>
              <a:t>Individuals must …</a:t>
            </a:r>
          </a:p>
          <a:p>
            <a:pPr lvl="1"/>
            <a:r>
              <a:rPr lang="en-US" sz="2400" dirty="0"/>
              <a:t>Be age 18 or over</a:t>
            </a:r>
          </a:p>
          <a:p>
            <a:pPr lvl="1"/>
            <a:r>
              <a:rPr lang="en-US" sz="2400" dirty="0"/>
              <a:t>Be the head of household for lease purposes </a:t>
            </a:r>
          </a:p>
          <a:p>
            <a:pPr lvl="1"/>
            <a:r>
              <a:rPr lang="en-US" sz="2400" dirty="0"/>
              <a:t>Have an intellectual or developmental disability, AND</a:t>
            </a:r>
          </a:p>
          <a:p>
            <a:pPr lvl="1"/>
            <a:r>
              <a:rPr lang="en-US" sz="2400" dirty="0"/>
              <a:t>Meet one of the following criteria</a:t>
            </a:r>
          </a:p>
          <a:p>
            <a:pPr lvl="2"/>
            <a:r>
              <a:rPr lang="en-US" sz="2200" dirty="0"/>
              <a:t>Currently reside in a training center, ICF, or nursing facility OR</a:t>
            </a:r>
          </a:p>
          <a:p>
            <a:pPr lvl="2"/>
            <a:r>
              <a:rPr lang="en-US" sz="2200" dirty="0"/>
              <a:t>Receive ID or DD waiver services OR</a:t>
            </a:r>
          </a:p>
          <a:p>
            <a:pPr lvl="2"/>
            <a:r>
              <a:rPr lang="en-US" sz="2200" dirty="0"/>
              <a:t>On a waitlist to receive ID or DD waiver services</a:t>
            </a:r>
          </a:p>
          <a:p>
            <a:pPr lvl="1"/>
            <a:r>
              <a:rPr lang="en-US" sz="2600" dirty="0"/>
              <a:t>FAQ at </a:t>
            </a:r>
            <a:r>
              <a:rPr lang="en-US" sz="2600" dirty="0">
                <a:hlinkClick r:id="rId2"/>
              </a:rPr>
              <a:t>http://www.dbhds.virginia.gov/library/developmental%20services/housing/set_aside_vouchers_faq_3_2_16.pdf</a:t>
            </a:r>
            <a:r>
              <a:rPr lang="en-US" sz="2600" dirty="0"/>
              <a:t> </a:t>
            </a:r>
          </a:p>
          <a:p>
            <a:endParaRPr lang="en-US" dirty="0"/>
          </a:p>
        </p:txBody>
      </p:sp>
      <p:sp>
        <p:nvSpPr>
          <p:cNvPr id="4" name="Slide Number Placeholder 3"/>
          <p:cNvSpPr>
            <a:spLocks noGrp="1"/>
          </p:cNvSpPr>
          <p:nvPr>
            <p:ph type="sldNum" sz="quarter" idx="12"/>
          </p:nvPr>
        </p:nvSpPr>
        <p:spPr/>
        <p:txBody>
          <a:bodyPr/>
          <a:lstStyle/>
          <a:p>
            <a:fld id="{84343CAE-B3FE-4870-87EA-DD75F0FBDD04}" type="slidenum">
              <a:rPr lang="en-US" smtClean="0"/>
              <a:pPr/>
              <a:t>18</a:t>
            </a:fld>
            <a:endParaRPr lang="en-US" dirty="0"/>
          </a:p>
        </p:txBody>
      </p:sp>
      <p:pic>
        <p:nvPicPr>
          <p:cNvPr id="5" name="Picture 4" descr="Watch-lists-Screening-Green-Bg.png"/>
          <p:cNvPicPr>
            <a:picLocks noChangeAspect="1"/>
          </p:cNvPicPr>
          <p:nvPr/>
        </p:nvPicPr>
        <p:blipFill>
          <a:blip r:embed="rId3" cstate="print"/>
          <a:stretch>
            <a:fillRect/>
          </a:stretch>
        </p:blipFill>
        <p:spPr>
          <a:xfrm>
            <a:off x="1676400" y="1975217"/>
            <a:ext cx="3995490" cy="4404445"/>
          </a:xfrm>
          <a:prstGeom prst="rect">
            <a:avLst/>
          </a:prstGeom>
        </p:spPr>
      </p:pic>
    </p:spTree>
    <p:extLst>
      <p:ext uri="{BB962C8B-B14F-4D97-AF65-F5344CB8AC3E}">
        <p14:creationId xmlns:p14="http://schemas.microsoft.com/office/powerpoint/2010/main" val="34565028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0068" y="155646"/>
            <a:ext cx="7149830" cy="2101173"/>
          </a:xfrm>
        </p:spPr>
        <p:txBody>
          <a:bodyPr>
            <a:normAutofit fontScale="90000"/>
          </a:bodyPr>
          <a:lstStyle/>
          <a:p>
            <a:pPr algn="ctr"/>
            <a:r>
              <a:rPr lang="en-US" dirty="0"/>
              <a:t>DOJ Target Population Special Admissions Preference </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96884296"/>
              </p:ext>
            </p:extLst>
          </p:nvPr>
        </p:nvGraphicFramePr>
        <p:xfrm>
          <a:off x="2353083" y="2040290"/>
          <a:ext cx="7543800" cy="35628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84343CAE-B3FE-4870-87EA-DD75F0FBDD04}" type="slidenum">
              <a:rPr lang="en-US" smtClean="0"/>
              <a:pPr/>
              <a:t>19</a:t>
            </a:fld>
            <a:endParaRPr lang="en-US"/>
          </a:p>
        </p:txBody>
      </p:sp>
    </p:spTree>
    <p:extLst>
      <p:ext uri="{BB962C8B-B14F-4D97-AF65-F5344CB8AC3E}">
        <p14:creationId xmlns:p14="http://schemas.microsoft.com/office/powerpoint/2010/main" val="37944591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the Session Begins</a:t>
            </a:r>
            <a:endParaRPr lang="en-US" dirty="0"/>
          </a:p>
        </p:txBody>
      </p:sp>
      <p:sp>
        <p:nvSpPr>
          <p:cNvPr id="3" name="Text Placeholder 2"/>
          <p:cNvSpPr>
            <a:spLocks noGrp="1"/>
          </p:cNvSpPr>
          <p:nvPr>
            <p:ph type="body" idx="1"/>
          </p:nvPr>
        </p:nvSpPr>
        <p:spPr/>
        <p:txBody>
          <a:bodyPr>
            <a:normAutofit/>
          </a:bodyPr>
          <a:lstStyle/>
          <a:p>
            <a:pPr marL="342900" indent="-342900">
              <a:buFont typeface="Arial" panose="020B0604020202020204" pitchFamily="34" charset="0"/>
              <a:buChar char="•"/>
            </a:pPr>
            <a:r>
              <a:rPr lang="en-US" dirty="0" smtClean="0"/>
              <a:t>Please mute phones if you’re attending in person</a:t>
            </a:r>
          </a:p>
          <a:p>
            <a:pPr marL="342900" indent="-342900">
              <a:buFont typeface="Arial" panose="020B0604020202020204" pitchFamily="34" charset="0"/>
              <a:buChar char="•"/>
            </a:pPr>
            <a:r>
              <a:rPr lang="en-US" dirty="0" smtClean="0"/>
              <a:t>Remember that this session will be recorded and later made public, so any statements you make may be captured on that recording</a:t>
            </a:r>
          </a:p>
          <a:p>
            <a:endParaRPr lang="en-US" dirty="0"/>
          </a:p>
        </p:txBody>
      </p:sp>
    </p:spTree>
    <p:extLst>
      <p:ext uri="{BB962C8B-B14F-4D97-AF65-F5344CB8AC3E}">
        <p14:creationId xmlns:p14="http://schemas.microsoft.com/office/powerpoint/2010/main" val="14749658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DOJ Target Population </a:t>
            </a:r>
            <a:br>
              <a:rPr lang="en-US" dirty="0" smtClean="0"/>
            </a:br>
            <a:r>
              <a:rPr lang="en-US" dirty="0" smtClean="0"/>
              <a:t>Special Admissions Preference</a:t>
            </a:r>
            <a:endParaRPr lang="en-US" dirty="0"/>
          </a:p>
        </p:txBody>
      </p:sp>
      <p:sp>
        <p:nvSpPr>
          <p:cNvPr id="3" name="Content Placeholder 2"/>
          <p:cNvSpPr>
            <a:spLocks noGrp="1"/>
          </p:cNvSpPr>
          <p:nvPr>
            <p:ph idx="1"/>
          </p:nvPr>
        </p:nvSpPr>
        <p:spPr>
          <a:xfrm>
            <a:off x="2346961" y="1845733"/>
            <a:ext cx="4911747" cy="4460474"/>
          </a:xfrm>
        </p:spPr>
        <p:txBody>
          <a:bodyPr>
            <a:normAutofit fontScale="92500" lnSpcReduction="10000"/>
          </a:bodyPr>
          <a:lstStyle/>
          <a:p>
            <a:r>
              <a:rPr lang="en-US" sz="2400" dirty="0"/>
              <a:t>Purpose: to provide the DOJ target population opportunities to move from training centers, ICF-IDD’s, nursing facilities, group homes and family homes into market rental housing.  </a:t>
            </a:r>
          </a:p>
          <a:p>
            <a:r>
              <a:rPr lang="en-US" sz="2400" dirty="0"/>
              <a:t>Individuals:</a:t>
            </a:r>
          </a:p>
          <a:p>
            <a:pPr lvl="1"/>
            <a:r>
              <a:rPr lang="en-US" sz="2200" dirty="0"/>
              <a:t>lease their own units </a:t>
            </a:r>
          </a:p>
          <a:p>
            <a:pPr lvl="1"/>
            <a:r>
              <a:rPr lang="en-US" sz="2200" dirty="0"/>
              <a:t>receive rent assistance to make units affordable (they pay approx 30-40% of adjusted monthly income toward rent &amp; utilities)</a:t>
            </a:r>
          </a:p>
          <a:p>
            <a:pPr lvl="1"/>
            <a:r>
              <a:rPr lang="en-US" sz="2200" dirty="0"/>
              <a:t>get supports from a variety of sources, which are provided separately from their housing</a:t>
            </a:r>
          </a:p>
          <a:p>
            <a:endParaRPr lang="en-US" dirty="0"/>
          </a:p>
        </p:txBody>
      </p:sp>
      <p:sp>
        <p:nvSpPr>
          <p:cNvPr id="4" name="Slide Number Placeholder 3"/>
          <p:cNvSpPr>
            <a:spLocks noGrp="1"/>
          </p:cNvSpPr>
          <p:nvPr>
            <p:ph type="sldNum" sz="quarter" idx="12"/>
          </p:nvPr>
        </p:nvSpPr>
        <p:spPr/>
        <p:txBody>
          <a:bodyPr/>
          <a:lstStyle/>
          <a:p>
            <a:fld id="{84343CAE-B3FE-4870-87EA-DD75F0FBDD04}" type="slidenum">
              <a:rPr lang="en-US" smtClean="0"/>
              <a:pPr/>
              <a:t>20</a:t>
            </a:fld>
            <a:endParaRPr lang="en-US"/>
          </a:p>
        </p:txBody>
      </p:sp>
      <p:pic>
        <p:nvPicPr>
          <p:cNvPr id="5" name="Picture 4" descr="Admit-One-Tickets.jpg"/>
          <p:cNvPicPr>
            <a:picLocks noChangeAspect="1"/>
          </p:cNvPicPr>
          <p:nvPr/>
        </p:nvPicPr>
        <p:blipFill>
          <a:blip r:embed="rId2" cstate="print"/>
          <a:stretch>
            <a:fillRect/>
          </a:stretch>
        </p:blipFill>
        <p:spPr>
          <a:xfrm>
            <a:off x="7344310" y="2031182"/>
            <a:ext cx="2988675" cy="4029674"/>
          </a:xfrm>
          <a:prstGeom prst="rect">
            <a:avLst/>
          </a:prstGeom>
        </p:spPr>
      </p:pic>
    </p:spTree>
    <p:extLst>
      <p:ext uri="{BB962C8B-B14F-4D97-AF65-F5344CB8AC3E}">
        <p14:creationId xmlns:p14="http://schemas.microsoft.com/office/powerpoint/2010/main" val="40799185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9640" y="685800"/>
            <a:ext cx="3200400" cy="2280138"/>
          </a:xfrm>
        </p:spPr>
        <p:txBody>
          <a:bodyPr>
            <a:normAutofit/>
          </a:bodyPr>
          <a:lstStyle/>
          <a:p>
            <a:r>
              <a:rPr lang="en-US" dirty="0" smtClean="0"/>
              <a:t>Homework for Next Time- Circles of Support</a:t>
            </a:r>
            <a:endParaRPr lang="en-US" dirty="0"/>
          </a:p>
        </p:txBody>
      </p:sp>
      <p:sp>
        <p:nvSpPr>
          <p:cNvPr id="3" name="Content Placeholder 2"/>
          <p:cNvSpPr>
            <a:spLocks noGrp="1"/>
          </p:cNvSpPr>
          <p:nvPr>
            <p:ph idx="1"/>
          </p:nvPr>
        </p:nvSpPr>
        <p:spPr>
          <a:xfrm>
            <a:off x="779584" y="1670538"/>
            <a:ext cx="6711696" cy="5020056"/>
          </a:xfrm>
        </p:spPr>
        <p:txBody>
          <a:bodyPr/>
          <a:lstStyle/>
          <a:p>
            <a:r>
              <a:rPr lang="en-US" dirty="0" smtClean="0"/>
              <a:t>Review the Housing Guide again and see if you’d like to make or edit your notes</a:t>
            </a:r>
          </a:p>
          <a:p>
            <a:r>
              <a:rPr lang="en-US" dirty="0" smtClean="0"/>
              <a:t>Read materials Lucy will send on Circles of Support</a:t>
            </a:r>
          </a:p>
          <a:p>
            <a:r>
              <a:rPr lang="en-US" dirty="0" smtClean="0"/>
              <a:t>Start drafting your own circle on the Circle worksheet</a:t>
            </a:r>
          </a:p>
          <a:p>
            <a:r>
              <a:rPr lang="en-US" dirty="0" smtClean="0"/>
              <a:t>Read the self-assessment tool you already answered to see if you’re getting a picture of what supports will be provided by which members of your circle</a:t>
            </a:r>
            <a:endParaRPr lang="en-US" dirty="0"/>
          </a:p>
        </p:txBody>
      </p:sp>
      <p:sp>
        <p:nvSpPr>
          <p:cNvPr id="4" name="Text Placeholder 3"/>
          <p:cNvSpPr>
            <a:spLocks noGrp="1"/>
          </p:cNvSpPr>
          <p:nvPr>
            <p:ph type="body" sz="half" idx="2"/>
          </p:nvPr>
        </p:nvSpPr>
        <p:spPr>
          <a:xfrm>
            <a:off x="8549640" y="3208606"/>
            <a:ext cx="3200400" cy="3291840"/>
          </a:xfrm>
        </p:spPr>
        <p:txBody>
          <a:bodyPr/>
          <a:lstStyle/>
          <a:p>
            <a:r>
              <a:rPr lang="en-US" dirty="0" smtClean="0"/>
              <a:t>Please bring the homework materials back with you on May 11, 2016</a:t>
            </a:r>
            <a:endParaRPr lang="en-US" dirty="0"/>
          </a:p>
        </p:txBody>
      </p:sp>
    </p:spTree>
    <p:extLst>
      <p:ext uri="{BB962C8B-B14F-4D97-AF65-F5344CB8AC3E}">
        <p14:creationId xmlns:p14="http://schemas.microsoft.com/office/powerpoint/2010/main" val="4143696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 </a:t>
            </a:r>
            <a:endParaRPr lang="en-US" dirty="0"/>
          </a:p>
        </p:txBody>
      </p:sp>
      <p:sp>
        <p:nvSpPr>
          <p:cNvPr id="3" name="Text Placeholder 2"/>
          <p:cNvSpPr>
            <a:spLocks noGrp="1"/>
          </p:cNvSpPr>
          <p:nvPr>
            <p:ph type="body" idx="1"/>
          </p:nvPr>
        </p:nvSpPr>
        <p:spPr/>
        <p:txBody>
          <a:bodyPr>
            <a:normAutofit fontScale="92500" lnSpcReduction="20000"/>
          </a:bodyPr>
          <a:lstStyle/>
          <a:p>
            <a:r>
              <a:rPr lang="en-US" dirty="0" smtClean="0"/>
              <a:t>Dennis Brown, facilitator</a:t>
            </a:r>
          </a:p>
          <a:p>
            <a:r>
              <a:rPr lang="en-US" dirty="0" smtClean="0"/>
              <a:t>Jeannie Cummins, Regional Housing Specialist, DBHDS</a:t>
            </a:r>
          </a:p>
          <a:p>
            <a:r>
              <a:rPr lang="en-US" dirty="0" smtClean="0"/>
              <a:t>Lucy Beadnell, Director of Advocacy, The Arc of Northern Virginia</a:t>
            </a:r>
            <a:endParaRPr lang="en-US" dirty="0"/>
          </a:p>
        </p:txBody>
      </p:sp>
    </p:spTree>
    <p:extLst>
      <p:ext uri="{BB962C8B-B14F-4D97-AF65-F5344CB8AC3E}">
        <p14:creationId xmlns:p14="http://schemas.microsoft.com/office/powerpoint/2010/main" val="3199495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Outline	</a:t>
            </a:r>
            <a:endParaRPr lang="en-US" dirty="0"/>
          </a:p>
        </p:txBody>
      </p:sp>
      <p:sp>
        <p:nvSpPr>
          <p:cNvPr id="3" name="Content Placeholder 2"/>
          <p:cNvSpPr>
            <a:spLocks noGrp="1"/>
          </p:cNvSpPr>
          <p:nvPr>
            <p:ph idx="1"/>
          </p:nvPr>
        </p:nvSpPr>
        <p:spPr/>
        <p:txBody>
          <a:bodyPr>
            <a:normAutofit/>
          </a:bodyPr>
          <a:lstStyle/>
          <a:p>
            <a:pPr marL="182880" lvl="1">
              <a:spcBef>
                <a:spcPts val="1200"/>
              </a:spcBef>
              <a:spcAft>
                <a:spcPts val="0"/>
              </a:spcAft>
            </a:pPr>
            <a:r>
              <a:rPr lang="en-US" sz="3200" dirty="0"/>
              <a:t>What is </a:t>
            </a:r>
            <a:r>
              <a:rPr lang="en-US" sz="3200" dirty="0" smtClean="0"/>
              <a:t>integrated, independent housing?</a:t>
            </a:r>
          </a:p>
          <a:p>
            <a:pPr marL="182880" lvl="1">
              <a:spcBef>
                <a:spcPts val="1200"/>
              </a:spcBef>
              <a:spcAft>
                <a:spcPts val="0"/>
              </a:spcAft>
            </a:pPr>
            <a:r>
              <a:rPr lang="en-US" sz="3200" dirty="0" smtClean="0"/>
              <a:t>How </a:t>
            </a:r>
            <a:r>
              <a:rPr lang="en-US" sz="3200" dirty="0"/>
              <a:t>is housing different from </a:t>
            </a:r>
            <a:r>
              <a:rPr lang="en-US" sz="3200" dirty="0" smtClean="0"/>
              <a:t>services?</a:t>
            </a:r>
          </a:p>
          <a:p>
            <a:pPr marL="182880" lvl="1">
              <a:spcBef>
                <a:spcPts val="1200"/>
              </a:spcBef>
              <a:spcAft>
                <a:spcPts val="0"/>
              </a:spcAft>
            </a:pPr>
            <a:r>
              <a:rPr lang="en-US" sz="3200" dirty="0" smtClean="0"/>
              <a:t>Basic definitions </a:t>
            </a:r>
            <a:r>
              <a:rPr lang="en-US" sz="3200" dirty="0"/>
              <a:t>of housing and support terms </a:t>
            </a:r>
            <a:r>
              <a:rPr lang="en-US" sz="3200" dirty="0" smtClean="0"/>
              <a:t>and acronyms</a:t>
            </a:r>
          </a:p>
          <a:p>
            <a:pPr marL="182880" lvl="1">
              <a:spcBef>
                <a:spcPts val="1200"/>
              </a:spcBef>
              <a:spcAft>
                <a:spcPts val="0"/>
              </a:spcAft>
            </a:pPr>
            <a:r>
              <a:rPr lang="en-US" sz="3200" dirty="0"/>
              <a:t>A</a:t>
            </a:r>
            <a:r>
              <a:rPr lang="en-US" sz="3200" dirty="0" smtClean="0"/>
              <a:t>pplying </a:t>
            </a:r>
            <a:r>
              <a:rPr lang="en-US" sz="3200" dirty="0"/>
              <a:t>for </a:t>
            </a:r>
            <a:r>
              <a:rPr lang="en-US" sz="3200" dirty="0" smtClean="0"/>
              <a:t>vouchers </a:t>
            </a:r>
            <a:endParaRPr lang="en-US" sz="3200" dirty="0"/>
          </a:p>
        </p:txBody>
      </p:sp>
    </p:spTree>
    <p:extLst>
      <p:ext uri="{BB962C8B-B14F-4D97-AF65-F5344CB8AC3E}">
        <p14:creationId xmlns:p14="http://schemas.microsoft.com/office/powerpoint/2010/main" val="1362383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Integrated, Independent Housing</a:t>
            </a:r>
            <a:endParaRPr lang="en-US" dirty="0"/>
          </a:p>
        </p:txBody>
      </p:sp>
      <p:sp>
        <p:nvSpPr>
          <p:cNvPr id="3" name="Content Placeholder 2"/>
          <p:cNvSpPr>
            <a:spLocks noGrp="1"/>
          </p:cNvSpPr>
          <p:nvPr>
            <p:ph sz="half" idx="1"/>
          </p:nvPr>
        </p:nvSpPr>
        <p:spPr>
          <a:xfrm>
            <a:off x="1198801" y="2093976"/>
            <a:ext cx="5928829" cy="4353716"/>
          </a:xfrm>
        </p:spPr>
        <p:txBody>
          <a:bodyPr>
            <a:normAutofit/>
          </a:bodyPr>
          <a:lstStyle/>
          <a:p>
            <a:r>
              <a:rPr lang="en-US" dirty="0" smtClean="0"/>
              <a:t>Integrated</a:t>
            </a:r>
          </a:p>
          <a:p>
            <a:r>
              <a:rPr lang="en-US" dirty="0" smtClean="0"/>
              <a:t>Independent</a:t>
            </a:r>
          </a:p>
          <a:p>
            <a:r>
              <a:rPr lang="en-US" dirty="0" smtClean="0"/>
              <a:t>Affordable</a:t>
            </a:r>
          </a:p>
          <a:p>
            <a:r>
              <a:rPr lang="en-US" dirty="0" smtClean="0"/>
              <a:t>Accessible</a:t>
            </a: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249715" y="2036519"/>
            <a:ext cx="3101761" cy="4135682"/>
          </a:xfrm>
        </p:spPr>
      </p:pic>
    </p:spTree>
    <p:extLst>
      <p:ext uri="{BB962C8B-B14F-4D97-AF65-F5344CB8AC3E}">
        <p14:creationId xmlns:p14="http://schemas.microsoft.com/office/powerpoint/2010/main" val="1976376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Pull out Your Housing Guide and Self-Assessment</a:t>
            </a:r>
            <a:endParaRPr lang="en-US" dirty="0"/>
          </a:p>
        </p:txBody>
      </p:sp>
      <p:sp>
        <p:nvSpPr>
          <p:cNvPr id="3" name="Content Placeholder 2"/>
          <p:cNvSpPr>
            <a:spLocks noGrp="1"/>
          </p:cNvSpPr>
          <p:nvPr>
            <p:ph idx="1"/>
          </p:nvPr>
        </p:nvSpPr>
        <p:spPr>
          <a:xfrm>
            <a:off x="565755" y="2683183"/>
            <a:ext cx="10058400" cy="4050792"/>
          </a:xfrm>
        </p:spPr>
        <p:txBody>
          <a:bodyPr/>
          <a:lstStyle/>
          <a:p>
            <a:r>
              <a:rPr lang="en-US" dirty="0" smtClean="0"/>
              <a:t>Did you find the integrated and independent options appealing?</a:t>
            </a:r>
          </a:p>
          <a:p>
            <a:r>
              <a:rPr lang="en-US" dirty="0" smtClean="0"/>
              <a:t>What common theme did you like in the housing you thought would be a good fit</a:t>
            </a:r>
            <a:r>
              <a:rPr lang="en-US" dirty="0" smtClean="0"/>
              <a:t>?</a:t>
            </a:r>
          </a:p>
          <a:p>
            <a:r>
              <a:rPr lang="en-US" dirty="0" smtClean="0"/>
              <a:t>What were common themes that seemed to appeal to you?</a:t>
            </a:r>
          </a:p>
          <a:p>
            <a:r>
              <a:rPr lang="en-US" dirty="0" smtClean="0"/>
              <a:t>What worried you?</a:t>
            </a:r>
          </a:p>
          <a:p>
            <a:r>
              <a:rPr lang="en-US" dirty="0" smtClean="0"/>
              <a:t>Can you see what supports you may be able to use in the individual housing Options?</a:t>
            </a:r>
            <a:endParaRPr lang="en-US" dirty="0"/>
          </a:p>
        </p:txBody>
      </p:sp>
      <p:sp>
        <p:nvSpPr>
          <p:cNvPr id="5" name="Text Placeholder 4"/>
          <p:cNvSpPr>
            <a:spLocks noGrp="1"/>
          </p:cNvSpPr>
          <p:nvPr>
            <p:ph type="body" idx="4294967295"/>
          </p:nvPr>
        </p:nvSpPr>
        <p:spPr>
          <a:xfrm>
            <a:off x="316523" y="2068698"/>
            <a:ext cx="4754563" cy="639763"/>
          </a:xfrm>
        </p:spPr>
        <p:txBody>
          <a:bodyPr/>
          <a:lstStyle/>
          <a:p>
            <a:r>
              <a:rPr lang="en-US" dirty="0" smtClean="0"/>
              <a:t>Housing Guide</a:t>
            </a:r>
            <a:endParaRPr lang="en-US" dirty="0"/>
          </a:p>
        </p:txBody>
      </p:sp>
    </p:spTree>
    <p:extLst>
      <p:ext uri="{BB962C8B-B14F-4D97-AF65-F5344CB8AC3E}">
        <p14:creationId xmlns:p14="http://schemas.microsoft.com/office/powerpoint/2010/main" val="4029591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Pull out Your Housing Guide and Self-Assessment</a:t>
            </a:r>
            <a:endParaRPr lang="en-US" dirty="0"/>
          </a:p>
        </p:txBody>
      </p:sp>
      <p:sp>
        <p:nvSpPr>
          <p:cNvPr id="3" name="Content Placeholder 2"/>
          <p:cNvSpPr>
            <a:spLocks noGrp="1"/>
          </p:cNvSpPr>
          <p:nvPr>
            <p:ph idx="1"/>
          </p:nvPr>
        </p:nvSpPr>
        <p:spPr>
          <a:xfrm>
            <a:off x="565755" y="2683183"/>
            <a:ext cx="10058400" cy="4050792"/>
          </a:xfrm>
        </p:spPr>
        <p:txBody>
          <a:bodyPr/>
          <a:lstStyle/>
          <a:p>
            <a:r>
              <a:rPr lang="en-US" dirty="0" smtClean="0"/>
              <a:t>Did you find the integrated and independent options appealing?</a:t>
            </a:r>
          </a:p>
          <a:p>
            <a:r>
              <a:rPr lang="en-US" dirty="0" smtClean="0"/>
              <a:t>What common theme did you like in the housing you thought would be a good fit</a:t>
            </a:r>
            <a:r>
              <a:rPr lang="en-US" dirty="0" smtClean="0"/>
              <a:t>?</a:t>
            </a:r>
          </a:p>
          <a:p>
            <a:r>
              <a:rPr lang="en-US" dirty="0" smtClean="0"/>
              <a:t>What were common themes that seemed to appeal to you?</a:t>
            </a:r>
          </a:p>
          <a:p>
            <a:r>
              <a:rPr lang="en-US" dirty="0" smtClean="0"/>
              <a:t>What worried you?</a:t>
            </a:r>
          </a:p>
          <a:p>
            <a:r>
              <a:rPr lang="en-US" dirty="0" smtClean="0"/>
              <a:t>Can you see what supports you may be able to use in the individual housing Options?</a:t>
            </a:r>
            <a:endParaRPr lang="en-US" dirty="0"/>
          </a:p>
        </p:txBody>
      </p:sp>
      <p:sp>
        <p:nvSpPr>
          <p:cNvPr id="5" name="Text Placeholder 4"/>
          <p:cNvSpPr>
            <a:spLocks noGrp="1"/>
          </p:cNvSpPr>
          <p:nvPr>
            <p:ph type="body" idx="4294967295"/>
          </p:nvPr>
        </p:nvSpPr>
        <p:spPr>
          <a:xfrm>
            <a:off x="316523" y="2068698"/>
            <a:ext cx="4754563" cy="639763"/>
          </a:xfrm>
        </p:spPr>
        <p:txBody>
          <a:bodyPr/>
          <a:lstStyle/>
          <a:p>
            <a:r>
              <a:rPr lang="en-US" dirty="0" smtClean="0"/>
              <a:t>Housing Guide</a:t>
            </a:r>
            <a:endParaRPr lang="en-US" dirty="0"/>
          </a:p>
        </p:txBody>
      </p:sp>
    </p:spTree>
    <p:extLst>
      <p:ext uri="{BB962C8B-B14F-4D97-AF65-F5344CB8AC3E}">
        <p14:creationId xmlns:p14="http://schemas.microsoft.com/office/powerpoint/2010/main" val="229122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Pull out Your Housing Guide and Self-Assessment</a:t>
            </a:r>
            <a:endParaRPr lang="en-US" dirty="0"/>
          </a:p>
        </p:txBody>
      </p:sp>
      <p:sp>
        <p:nvSpPr>
          <p:cNvPr id="3" name="Content Placeholder 2"/>
          <p:cNvSpPr>
            <a:spLocks noGrp="1"/>
          </p:cNvSpPr>
          <p:nvPr>
            <p:ph idx="1"/>
          </p:nvPr>
        </p:nvSpPr>
        <p:spPr>
          <a:xfrm>
            <a:off x="389909" y="1956351"/>
            <a:ext cx="10058400" cy="4655463"/>
          </a:xfrm>
        </p:spPr>
        <p:txBody>
          <a:bodyPr>
            <a:normAutofit fontScale="92500" lnSpcReduction="20000"/>
          </a:bodyPr>
          <a:lstStyle/>
          <a:p>
            <a:r>
              <a:rPr lang="en-US" dirty="0"/>
              <a:t>The Support &amp; Housing Needs Assessment Is</a:t>
            </a:r>
            <a:r>
              <a:rPr lang="en-US" dirty="0" smtClean="0"/>
              <a:t>…</a:t>
            </a:r>
            <a:endParaRPr lang="en-US" dirty="0"/>
          </a:p>
          <a:p>
            <a:pPr lvl="1"/>
            <a:r>
              <a:rPr lang="en-US" dirty="0" smtClean="0"/>
              <a:t>A </a:t>
            </a:r>
            <a:r>
              <a:rPr lang="en-US" dirty="0"/>
              <a:t>way to take </a:t>
            </a:r>
            <a:r>
              <a:rPr lang="en-US" dirty="0" smtClean="0"/>
              <a:t>inventory</a:t>
            </a:r>
          </a:p>
          <a:p>
            <a:pPr lvl="2"/>
            <a:r>
              <a:rPr lang="en-US" dirty="0" smtClean="0"/>
              <a:t>Who </a:t>
            </a:r>
            <a:r>
              <a:rPr lang="en-US" dirty="0"/>
              <a:t>is in your circle and who should be in your </a:t>
            </a:r>
            <a:r>
              <a:rPr lang="en-US" dirty="0" smtClean="0"/>
              <a:t>circle</a:t>
            </a:r>
          </a:p>
          <a:p>
            <a:pPr lvl="2"/>
            <a:r>
              <a:rPr lang="en-US" dirty="0"/>
              <a:t> What supports your family member has now, is eligible for/doesn’t have yet, and still </a:t>
            </a:r>
            <a:r>
              <a:rPr lang="en-US" dirty="0" smtClean="0"/>
              <a:t>needs</a:t>
            </a:r>
          </a:p>
          <a:p>
            <a:pPr lvl="1"/>
            <a:r>
              <a:rPr lang="en-US" dirty="0" smtClean="0"/>
              <a:t>What </a:t>
            </a:r>
            <a:r>
              <a:rPr lang="en-US" dirty="0"/>
              <a:t>can help pay for </a:t>
            </a:r>
            <a:r>
              <a:rPr lang="en-US" dirty="0" smtClean="0"/>
              <a:t>them</a:t>
            </a:r>
          </a:p>
          <a:p>
            <a:pPr lvl="1"/>
            <a:r>
              <a:rPr lang="en-US" dirty="0" smtClean="0"/>
              <a:t>Who </a:t>
            </a:r>
            <a:r>
              <a:rPr lang="en-US" dirty="0"/>
              <a:t>might provide </a:t>
            </a:r>
            <a:r>
              <a:rPr lang="en-US" dirty="0" smtClean="0"/>
              <a:t>them</a:t>
            </a:r>
          </a:p>
          <a:p>
            <a:pPr lvl="2"/>
            <a:r>
              <a:rPr lang="en-US" dirty="0"/>
              <a:t> What financial planning you have done for your loved one’s </a:t>
            </a:r>
            <a:r>
              <a:rPr lang="en-US" dirty="0" smtClean="0"/>
              <a:t>future</a:t>
            </a:r>
          </a:p>
          <a:p>
            <a:pPr lvl="2"/>
            <a:r>
              <a:rPr lang="en-US" dirty="0" smtClean="0"/>
              <a:t>What </a:t>
            </a:r>
            <a:r>
              <a:rPr lang="en-US" dirty="0"/>
              <a:t>income and assets you have/will have in the future to leverage for housing and </a:t>
            </a:r>
            <a:r>
              <a:rPr lang="en-US" dirty="0" smtClean="0"/>
              <a:t>supports</a:t>
            </a:r>
          </a:p>
          <a:p>
            <a:pPr lvl="1"/>
            <a:r>
              <a:rPr lang="en-US" dirty="0" smtClean="0"/>
              <a:t>A </a:t>
            </a:r>
            <a:r>
              <a:rPr lang="en-US" dirty="0"/>
              <a:t>person-centered tool for planning housing and </a:t>
            </a:r>
            <a:r>
              <a:rPr lang="en-US" dirty="0" smtClean="0"/>
              <a:t>supports</a:t>
            </a:r>
          </a:p>
          <a:p>
            <a:pPr lvl="2"/>
            <a:r>
              <a:rPr lang="en-US" dirty="0" smtClean="0"/>
              <a:t>What </a:t>
            </a:r>
            <a:r>
              <a:rPr lang="en-US" dirty="0"/>
              <a:t>people, places and situations work/don’t work?  How do you </a:t>
            </a:r>
            <a:r>
              <a:rPr lang="en-US" dirty="0" smtClean="0"/>
              <a:t>know?</a:t>
            </a:r>
          </a:p>
          <a:p>
            <a:pPr lvl="2"/>
            <a:r>
              <a:rPr lang="en-US" dirty="0" smtClean="0"/>
              <a:t>What </a:t>
            </a:r>
            <a:r>
              <a:rPr lang="en-US" dirty="0"/>
              <a:t>are this person’s strengths/support </a:t>
            </a:r>
            <a:r>
              <a:rPr lang="en-US" dirty="0" smtClean="0"/>
              <a:t>needs?</a:t>
            </a:r>
          </a:p>
          <a:p>
            <a:pPr lvl="2"/>
            <a:r>
              <a:rPr lang="en-US" dirty="0" smtClean="0"/>
              <a:t>What </a:t>
            </a:r>
            <a:r>
              <a:rPr lang="en-US" dirty="0"/>
              <a:t>housing locations and features work/don’t work</a:t>
            </a:r>
            <a:r>
              <a:rPr lang="en-US" dirty="0" smtClean="0"/>
              <a:t>?</a:t>
            </a:r>
          </a:p>
          <a:p>
            <a:pPr lvl="2"/>
            <a:r>
              <a:rPr lang="en-US" dirty="0" smtClean="0"/>
              <a:t>What </a:t>
            </a:r>
            <a:r>
              <a:rPr lang="en-US" dirty="0"/>
              <a:t>steps has your loved one taken to prepare for independent housing?  What are the next </a:t>
            </a:r>
            <a:r>
              <a:rPr lang="en-US" dirty="0" smtClean="0"/>
              <a:t>steps?</a:t>
            </a:r>
          </a:p>
          <a:p>
            <a:pPr lvl="1"/>
            <a:r>
              <a:rPr lang="en-US" dirty="0" smtClean="0"/>
              <a:t>An </a:t>
            </a:r>
            <a:r>
              <a:rPr lang="en-US" dirty="0"/>
              <a:t>information tool for </a:t>
            </a:r>
            <a:r>
              <a:rPr lang="en-US" dirty="0" smtClean="0"/>
              <a:t>caregivers</a:t>
            </a:r>
          </a:p>
          <a:p>
            <a:pPr lvl="2"/>
            <a:r>
              <a:rPr lang="en-US" dirty="0"/>
              <a:t> What people, places and situations work/don’t work?  How do you </a:t>
            </a:r>
            <a:r>
              <a:rPr lang="en-US" dirty="0" smtClean="0"/>
              <a:t>know?</a:t>
            </a:r>
          </a:p>
          <a:p>
            <a:pPr lvl="2"/>
            <a:r>
              <a:rPr lang="en-US" dirty="0" smtClean="0"/>
              <a:t>What </a:t>
            </a:r>
            <a:r>
              <a:rPr lang="en-US" dirty="0"/>
              <a:t>are this person’s strengths/support </a:t>
            </a:r>
            <a:r>
              <a:rPr lang="en-US" dirty="0" smtClean="0"/>
              <a:t>needs?</a:t>
            </a:r>
          </a:p>
          <a:p>
            <a:pPr lvl="2"/>
            <a:r>
              <a:rPr lang="en-US" dirty="0" smtClean="0"/>
              <a:t>How </a:t>
            </a:r>
            <a:r>
              <a:rPr lang="en-US" dirty="0"/>
              <a:t>does this person communicate, get </a:t>
            </a:r>
            <a:r>
              <a:rPr lang="en-US" dirty="0" smtClean="0"/>
              <a:t>around?</a:t>
            </a:r>
          </a:p>
          <a:p>
            <a:pPr lvl="2"/>
            <a:r>
              <a:rPr lang="en-US" dirty="0" smtClean="0"/>
              <a:t>What </a:t>
            </a:r>
            <a:r>
              <a:rPr lang="en-US" dirty="0"/>
              <a:t>is the daily routine?</a:t>
            </a:r>
          </a:p>
        </p:txBody>
      </p:sp>
    </p:spTree>
    <p:extLst>
      <p:ext uri="{BB962C8B-B14F-4D97-AF65-F5344CB8AC3E}">
        <p14:creationId xmlns:p14="http://schemas.microsoft.com/office/powerpoint/2010/main" val="1563489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7128" y="433754"/>
            <a:ext cx="9281160" cy="4572000"/>
          </a:xfrm>
        </p:spPr>
        <p:txBody>
          <a:bodyPr>
            <a:normAutofit fontScale="90000"/>
          </a:bodyPr>
          <a:lstStyle/>
          <a:p>
            <a:r>
              <a:rPr lang="en-US" sz="4400" b="0" dirty="0"/>
              <a:t>If your support coordinator asked you  “would you consider an integrated, independent housing option for your family </a:t>
            </a:r>
            <a:r>
              <a:rPr lang="en-US" sz="4400" b="0" dirty="0" smtClean="0"/>
              <a:t>member,” would you? </a:t>
            </a:r>
            <a:br>
              <a:rPr lang="en-US" sz="4400" b="0" dirty="0" smtClean="0"/>
            </a:br>
            <a:r>
              <a:rPr lang="en-US" sz="4400" b="0" dirty="0" smtClean="0"/>
              <a:t/>
            </a:r>
            <a:br>
              <a:rPr lang="en-US" sz="4400" b="0" dirty="0" smtClean="0"/>
            </a:br>
            <a:r>
              <a:rPr lang="en-US" sz="4400" b="0" dirty="0" smtClean="0"/>
              <a:t>What </a:t>
            </a:r>
            <a:r>
              <a:rPr lang="en-US" sz="4400" b="0" dirty="0"/>
              <a:t>images does that conjure in your mind?</a:t>
            </a:r>
            <a:endParaRPr lang="en-US" sz="4400" dirty="0"/>
          </a:p>
        </p:txBody>
      </p:sp>
    </p:spTree>
    <p:extLst>
      <p:ext uri="{BB962C8B-B14F-4D97-AF65-F5344CB8AC3E}">
        <p14:creationId xmlns:p14="http://schemas.microsoft.com/office/powerpoint/2010/main" val="3230543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Wood Type">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C6AE0645-98FF-411B-B0E9-59ABD78A0C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59</TotalTime>
  <Words>1490</Words>
  <Application>Microsoft Office PowerPoint</Application>
  <PresentationFormat>Widescreen</PresentationFormat>
  <Paragraphs>168</Paragraphs>
  <Slides>21</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Georgia</vt:lpstr>
      <vt:lpstr>Trebuchet MS</vt:lpstr>
      <vt:lpstr>Wingdings</vt:lpstr>
      <vt:lpstr>Wood Type</vt:lpstr>
      <vt:lpstr>Housing Workgroups</vt:lpstr>
      <vt:lpstr>Before the Session Begins</vt:lpstr>
      <vt:lpstr>Introductions </vt:lpstr>
      <vt:lpstr>Today’s Outline </vt:lpstr>
      <vt:lpstr>Defining Integrated, Independent Housing</vt:lpstr>
      <vt:lpstr>Pull out Your Housing Guide and Self-Assessment</vt:lpstr>
      <vt:lpstr>Pull out Your Housing Guide and Self-Assessment</vt:lpstr>
      <vt:lpstr>Pull out Your Housing Guide and Self-Assessment</vt:lpstr>
      <vt:lpstr>If your support coordinator asked you  “would you consider an integrated, independent housing option for your family member,” would you?   What images does that conjure in your mind?</vt:lpstr>
      <vt:lpstr>PowerPoint Presentation</vt:lpstr>
      <vt:lpstr>What Integrated, Independent Housing Looks Like</vt:lpstr>
      <vt:lpstr>Housing vs. Services </vt:lpstr>
      <vt:lpstr>My Home with Individual Supports </vt:lpstr>
      <vt:lpstr>Individual Supportive Housing</vt:lpstr>
      <vt:lpstr>Clustered Supportive Housing</vt:lpstr>
      <vt:lpstr>Types of Rental Assistance</vt:lpstr>
      <vt:lpstr>What is a Rent Subsidy?</vt:lpstr>
      <vt:lpstr>Dept. of Justice Target Population  Special Admissions Preference:  Eligibility</vt:lpstr>
      <vt:lpstr>DOJ Target Population Special Admissions Preference  </vt:lpstr>
      <vt:lpstr>DOJ Target Population  Special Admissions Preference</vt:lpstr>
      <vt:lpstr>Homework for Next Time- Circles of Support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Housing Workgroups</dc:title>
  <dc:creator>Lucy Beadnell</dc:creator>
  <cp:lastModifiedBy>Lucy Beadnell</cp:lastModifiedBy>
  <cp:revision>8</cp:revision>
  <dcterms:created xsi:type="dcterms:W3CDTF">2016-04-11T18:26:51Z</dcterms:created>
  <dcterms:modified xsi:type="dcterms:W3CDTF">2016-04-15T16:05:32Z</dcterms:modified>
</cp:coreProperties>
</file>